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1" r:id="rId2"/>
    <p:sldMasterId id="2147483729" r:id="rId3"/>
    <p:sldMasterId id="2147483741" r:id="rId4"/>
    <p:sldMasterId id="2147483755" r:id="rId5"/>
  </p:sldMasterIdLst>
  <p:notesMasterIdLst>
    <p:notesMasterId r:id="rId63"/>
  </p:notesMasterIdLst>
  <p:handoutMasterIdLst>
    <p:handoutMasterId r:id="rId64"/>
  </p:handoutMasterIdLst>
  <p:sldIdLst>
    <p:sldId id="537" r:id="rId6"/>
    <p:sldId id="538" r:id="rId7"/>
    <p:sldId id="1337" r:id="rId8"/>
    <p:sldId id="1338" r:id="rId9"/>
    <p:sldId id="539" r:id="rId10"/>
    <p:sldId id="1186" r:id="rId11"/>
    <p:sldId id="1174" r:id="rId12"/>
    <p:sldId id="1109" r:id="rId13"/>
    <p:sldId id="1171" r:id="rId14"/>
    <p:sldId id="1309" r:id="rId15"/>
    <p:sldId id="1310" r:id="rId16"/>
    <p:sldId id="636" r:id="rId17"/>
    <p:sldId id="658" r:id="rId18"/>
    <p:sldId id="639" r:id="rId19"/>
    <p:sldId id="1304" r:id="rId20"/>
    <p:sldId id="1297" r:id="rId21"/>
    <p:sldId id="1339" r:id="rId22"/>
    <p:sldId id="1307" r:id="rId23"/>
    <p:sldId id="1308" r:id="rId24"/>
    <p:sldId id="1005" r:id="rId25"/>
    <p:sldId id="1332" r:id="rId26"/>
    <p:sldId id="1349" r:id="rId27"/>
    <p:sldId id="914" r:id="rId28"/>
    <p:sldId id="964" r:id="rId29"/>
    <p:sldId id="967" r:id="rId30"/>
    <p:sldId id="966" r:id="rId31"/>
    <p:sldId id="1009" r:id="rId32"/>
    <p:sldId id="1123" r:id="rId33"/>
    <p:sldId id="258" r:id="rId34"/>
    <p:sldId id="1344" r:id="rId35"/>
    <p:sldId id="1345" r:id="rId36"/>
    <p:sldId id="1346" r:id="rId37"/>
    <p:sldId id="1108" r:id="rId38"/>
    <p:sldId id="1235" r:id="rId39"/>
    <p:sldId id="1185" r:id="rId40"/>
    <p:sldId id="1341" r:id="rId41"/>
    <p:sldId id="1342" r:id="rId42"/>
    <p:sldId id="1343" r:id="rId43"/>
    <p:sldId id="1314" r:id="rId44"/>
    <p:sldId id="1008" r:id="rId45"/>
    <p:sldId id="1333" r:id="rId46"/>
    <p:sldId id="1347" r:id="rId47"/>
    <p:sldId id="1348" r:id="rId48"/>
    <p:sldId id="1340" r:id="rId49"/>
    <p:sldId id="257" r:id="rId50"/>
    <p:sldId id="1034" r:id="rId51"/>
    <p:sldId id="477" r:id="rId52"/>
    <p:sldId id="478" r:id="rId53"/>
    <p:sldId id="1350" r:id="rId54"/>
    <p:sldId id="1233" r:id="rId55"/>
    <p:sldId id="1230" r:id="rId56"/>
    <p:sldId id="1336" r:id="rId57"/>
    <p:sldId id="629" r:id="rId58"/>
    <p:sldId id="1178" r:id="rId59"/>
    <p:sldId id="1086" r:id="rId60"/>
    <p:sldId id="1088" r:id="rId61"/>
    <p:sldId id="1219" r:id="rId62"/>
  </p:sldIdLst>
  <p:sldSz cx="9906000" cy="6858000" type="A4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CC3300"/>
    <a:srgbClr val="3333FF"/>
    <a:srgbClr val="9900CC"/>
    <a:srgbClr val="5C1600"/>
    <a:srgbClr val="6042E2"/>
    <a:srgbClr val="FF9900"/>
    <a:srgbClr val="860000"/>
    <a:srgbClr val="B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3" autoAdjust="0"/>
    <p:restoredTop sz="95514" autoAdjust="0"/>
  </p:normalViewPr>
  <p:slideViewPr>
    <p:cSldViewPr snapToGrid="0">
      <p:cViewPr varScale="1">
        <p:scale>
          <a:sx n="68" d="100"/>
          <a:sy n="68" d="100"/>
        </p:scale>
        <p:origin x="288" y="66"/>
      </p:cViewPr>
      <p:guideLst>
        <p:guide orient="horz" pos="218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พล.ต.ต.ภาณุพงศ์ ชอบเพื่อน ผบก.งป." userId="eff384d1eb664356" providerId="LiveId" clId="{BEFE6F73-B946-4FBB-A2B4-BD10E9B2D209}"/>
    <pc:docChg chg="custSel addSld modSld sldOrd">
      <pc:chgData name="พล.ต.ต.ภาณุพงศ์ ชอบเพื่อน ผบก.งป." userId="eff384d1eb664356" providerId="LiveId" clId="{BEFE6F73-B946-4FBB-A2B4-BD10E9B2D209}" dt="2022-11-22T01:58:53.822" v="390" actId="164"/>
      <pc:docMkLst>
        <pc:docMk/>
      </pc:docMkLst>
      <pc:sldChg chg="addSp delSp modSp mod ord">
        <pc:chgData name="พล.ต.ต.ภาณุพงศ์ ชอบเพื่อน ผบก.งป." userId="eff384d1eb664356" providerId="LiveId" clId="{BEFE6F73-B946-4FBB-A2B4-BD10E9B2D209}" dt="2022-11-22T01:19:35.694" v="20"/>
        <pc:sldMkLst>
          <pc:docMk/>
          <pc:sldMk cId="2638378575" sldId="478"/>
        </pc:sldMkLst>
        <pc:spChg chg="del">
          <ac:chgData name="พล.ต.ต.ภาณุพงศ์ ชอบเพื่อน ผบก.งป." userId="eff384d1eb664356" providerId="LiveId" clId="{BEFE6F73-B946-4FBB-A2B4-BD10E9B2D209}" dt="2022-11-22T01:19:00.417" v="11" actId="478"/>
          <ac:spMkLst>
            <pc:docMk/>
            <pc:sldMk cId="2638378575" sldId="478"/>
            <ac:spMk id="3" creationId="{00000000-0000-0000-0000-000000000000}"/>
          </ac:spMkLst>
        </pc:spChg>
        <pc:spChg chg="add mod">
          <ac:chgData name="พล.ต.ต.ภาณุพงศ์ ชอบเพื่อน ผบก.งป." userId="eff384d1eb664356" providerId="LiveId" clId="{BEFE6F73-B946-4FBB-A2B4-BD10E9B2D209}" dt="2022-11-22T01:19:06.274" v="18" actId="1036"/>
          <ac:spMkLst>
            <pc:docMk/>
            <pc:sldMk cId="2638378575" sldId="478"/>
            <ac:spMk id="4" creationId="{69217ECF-4014-8BDE-89DC-6D5619408D86}"/>
          </ac:spMkLst>
        </pc:spChg>
      </pc:sldChg>
      <pc:sldChg chg="modSp mod">
        <pc:chgData name="พล.ต.ต.ภาณุพงศ์ ชอบเพื่อน ผบก.งป." userId="eff384d1eb664356" providerId="LiveId" clId="{BEFE6F73-B946-4FBB-A2B4-BD10E9B2D209}" dt="2022-11-22T01:16:20.745" v="1" actId="14100"/>
        <pc:sldMkLst>
          <pc:docMk/>
          <pc:sldMk cId="3538176334" sldId="1235"/>
        </pc:sldMkLst>
        <pc:picChg chg="mod">
          <ac:chgData name="พล.ต.ต.ภาณุพงศ์ ชอบเพื่อน ผบก.งป." userId="eff384d1eb664356" providerId="LiveId" clId="{BEFE6F73-B946-4FBB-A2B4-BD10E9B2D209}" dt="2022-11-22T01:16:20.745" v="1" actId="14100"/>
          <ac:picMkLst>
            <pc:docMk/>
            <pc:sldMk cId="3538176334" sldId="1235"/>
            <ac:picMk id="2" creationId="{F14B25CB-38EF-4AAB-8B60-5883B924463C}"/>
          </ac:picMkLst>
        </pc:picChg>
      </pc:sldChg>
      <pc:sldChg chg="delSp modSp mod">
        <pc:chgData name="พล.ต.ต.ภาณุพงศ์ ชอบเพื่อน ผบก.งป." userId="eff384d1eb664356" providerId="LiveId" clId="{BEFE6F73-B946-4FBB-A2B4-BD10E9B2D209}" dt="2022-11-22T01:17:04.856" v="10" actId="166"/>
        <pc:sldMkLst>
          <pc:docMk/>
          <pc:sldMk cId="2886253066" sldId="1341"/>
        </pc:sldMkLst>
        <pc:spChg chg="del">
          <ac:chgData name="พล.ต.ต.ภาณุพงศ์ ชอบเพื่อน ผบก.งป." userId="eff384d1eb664356" providerId="LiveId" clId="{BEFE6F73-B946-4FBB-A2B4-BD10E9B2D209}" dt="2022-11-22T01:16:46.800" v="6" actId="478"/>
          <ac:spMkLst>
            <pc:docMk/>
            <pc:sldMk cId="2886253066" sldId="1341"/>
            <ac:spMk id="11" creationId="{99E4F803-000C-4F76-A48C-8B6D45D5F60C}"/>
          </ac:spMkLst>
        </pc:spChg>
        <pc:picChg chg="mod ord modCrop">
          <ac:chgData name="พล.ต.ต.ภาณุพงศ์ ชอบเพื่อน ผบก.งป." userId="eff384d1eb664356" providerId="LiveId" clId="{BEFE6F73-B946-4FBB-A2B4-BD10E9B2D209}" dt="2022-11-22T01:17:04.856" v="10" actId="166"/>
          <ac:picMkLst>
            <pc:docMk/>
            <pc:sldMk cId="2886253066" sldId="1341"/>
            <ac:picMk id="2" creationId="{AA1808C9-BB18-F8EE-0EEB-05F18A4E17DE}"/>
          </ac:picMkLst>
        </pc:picChg>
      </pc:sldChg>
      <pc:sldChg chg="addSp modSp new mod">
        <pc:chgData name="พล.ต.ต.ภาณุพงศ์ ชอบเพื่อน ผบก.งป." userId="eff384d1eb664356" providerId="LiveId" clId="{BEFE6F73-B946-4FBB-A2B4-BD10E9B2D209}" dt="2022-11-22T01:58:53.822" v="390" actId="164"/>
        <pc:sldMkLst>
          <pc:docMk/>
          <pc:sldMk cId="2468553380" sldId="1350"/>
        </pc:sldMkLst>
        <pc:spChg chg="add mod">
          <ac:chgData name="พล.ต.ต.ภาณุพงศ์ ชอบเพื่อน ผบก.งป." userId="eff384d1eb664356" providerId="LiveId" clId="{BEFE6F73-B946-4FBB-A2B4-BD10E9B2D209}" dt="2022-11-22T01:58:53.822" v="390" actId="164"/>
          <ac:spMkLst>
            <pc:docMk/>
            <pc:sldMk cId="2468553380" sldId="1350"/>
            <ac:spMk id="7" creationId="{8745E6BD-533F-FCA2-187E-D5CF1D1CF6DD}"/>
          </ac:spMkLst>
        </pc:spChg>
        <pc:grpChg chg="add mod">
          <ac:chgData name="พล.ต.ต.ภาณุพงศ์ ชอบเพื่อน ผบก.งป." userId="eff384d1eb664356" providerId="LiveId" clId="{BEFE6F73-B946-4FBB-A2B4-BD10E9B2D209}" dt="2022-11-22T01:58:53.822" v="390" actId="164"/>
          <ac:grpSpMkLst>
            <pc:docMk/>
            <pc:sldMk cId="2468553380" sldId="1350"/>
            <ac:grpSpMk id="9" creationId="{100F5B17-33D9-E8D8-E23F-CE6F77B1DC72}"/>
          </ac:grpSpMkLst>
        </pc:grpChg>
        <pc:picChg chg="add mod modCrop">
          <ac:chgData name="พล.ต.ต.ภาณุพงศ์ ชอบเพื่อน ผบก.งป." userId="eff384d1eb664356" providerId="LiveId" clId="{BEFE6F73-B946-4FBB-A2B4-BD10E9B2D209}" dt="2022-11-22T01:58:53.822" v="390" actId="164"/>
          <ac:picMkLst>
            <pc:docMk/>
            <pc:sldMk cId="2468553380" sldId="1350"/>
            <ac:picMk id="4" creationId="{32242431-DEEF-5907-879E-439810951F72}"/>
          </ac:picMkLst>
        </pc:picChg>
        <pc:picChg chg="add mod ord">
          <ac:chgData name="พล.ต.ต.ภาณุพงศ์ ชอบเพื่อน ผบก.งป." userId="eff384d1eb664356" providerId="LiveId" clId="{BEFE6F73-B946-4FBB-A2B4-BD10E9B2D209}" dt="2022-11-22T01:58:53.822" v="390" actId="164"/>
          <ac:picMkLst>
            <pc:docMk/>
            <pc:sldMk cId="2468553380" sldId="1350"/>
            <ac:picMk id="6" creationId="{38DD3DE0-1384-EA63-ABF4-2CC26E99F980}"/>
          </ac:picMkLst>
        </pc:picChg>
        <pc:picChg chg="add mod">
          <ac:chgData name="พล.ต.ต.ภาณุพงศ์ ชอบเพื่อน ผบก.งป." userId="eff384d1eb664356" providerId="LiveId" clId="{BEFE6F73-B946-4FBB-A2B4-BD10E9B2D209}" dt="2022-11-22T01:58:53.822" v="390" actId="164"/>
          <ac:picMkLst>
            <pc:docMk/>
            <pc:sldMk cId="2468553380" sldId="1350"/>
            <ac:picMk id="8" creationId="{B19C7B79-458E-645F-9055-ACF2D21F72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49691" y="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/>
          <a:lstStyle>
            <a:lvl1pPr algn="r">
              <a:defRPr sz="1200"/>
            </a:lvl1pPr>
          </a:lstStyle>
          <a:p>
            <a:fld id="{BFB4DA1C-8270-431D-A5C9-91904C3814E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2" y="942975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49691" y="942975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 anchor="b"/>
          <a:lstStyle>
            <a:lvl1pPr algn="r">
              <a:defRPr sz="1200"/>
            </a:lvl1pPr>
          </a:lstStyle>
          <a:p>
            <a:fld id="{D685BEC6-2A41-490A-A03C-6C52DF9A7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55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6" y="4"/>
            <a:ext cx="2945657" cy="49813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61" y="4"/>
            <a:ext cx="2945657" cy="49813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7AF1B0C7-71D3-42E6-871E-4B490B03E54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23" tIns="45811" rIns="91623" bIns="45811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70"/>
            <a:ext cx="5438140" cy="3909238"/>
          </a:xfrm>
          <a:prstGeom prst="rect">
            <a:avLst/>
          </a:prstGeom>
        </p:spPr>
        <p:txBody>
          <a:bodyPr vert="horz" lIns="91623" tIns="45811" rIns="91623" bIns="45811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6" y="9430097"/>
            <a:ext cx="2945657" cy="498135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61" y="9430097"/>
            <a:ext cx="2945657" cy="498135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BEA52E17-846D-4FF9-8A0B-C9E486A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63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693738" y="742950"/>
            <a:ext cx="5329237" cy="369093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966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ตัวแทนรูปบนภาพนิ่ง 1">
            <a:extLst>
              <a:ext uri="{FF2B5EF4-FFF2-40B4-BE49-F238E27FC236}">
                <a16:creationId xmlns:a16="http://schemas.microsoft.com/office/drawing/2014/main" id="{0D6BB493-1E65-4499-A1E7-DAE8121F06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1075" y="1241425"/>
            <a:ext cx="48355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ตัวแทนบันทึกย่อ 2">
            <a:extLst>
              <a:ext uri="{FF2B5EF4-FFF2-40B4-BE49-F238E27FC236}">
                <a16:creationId xmlns:a16="http://schemas.microsoft.com/office/drawing/2014/main" id="{693C2740-10D4-47E1-A32B-C7545446F1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5364" name="ตัวแทนหมายเลขภาพนิ่ง 3">
            <a:extLst>
              <a:ext uri="{FF2B5EF4-FFF2-40B4-BE49-F238E27FC236}">
                <a16:creationId xmlns:a16="http://schemas.microsoft.com/office/drawing/2014/main" id="{AFBD7C9C-1D00-4CDA-83C3-F49D3E5C3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38119" indent="-282548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34957" indent="-226992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588940" indent="-226992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42922" indent="-226992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00079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57237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14394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71551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defTabSz="457158">
              <a:defRPr/>
            </a:pPr>
            <a:fld id="{6496CC8C-9F9B-4057-9C2C-66F2F40F585F}" type="slidenum">
              <a:rPr lang="th-TH" altLang="th-TH" sz="1200">
                <a:solidFill>
                  <a:prstClr val="black"/>
                </a:solidFill>
              </a:rPr>
              <a:pPr defTabSz="457158">
                <a:defRPr/>
              </a:pPr>
              <a:t>46</a:t>
            </a:fld>
            <a:endParaRPr lang="th-TH" altLang="th-TH" sz="1200">
              <a:solidFill>
                <a:prstClr val="black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D1B323-E34C-D2D9-B4D0-87AB09A99D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314">
              <a:defRPr/>
            </a:pPr>
            <a:endParaRPr lang="th-TH" sz="13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4981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7900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1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1744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0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88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7E84030F-CD66-4554-A8E6-DC0EA12E6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22575" y="547688"/>
            <a:ext cx="3941763" cy="272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AF37AAFF-7C79-46AC-A8A2-A66E8AB53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911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7E84030F-CD66-4554-A8E6-DC0EA12E6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97213" y="512763"/>
            <a:ext cx="3694112" cy="2557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AF37AAFF-7C79-46AC-A8A2-A66E8AB53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370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BD3EB-C266-7B13-E122-54EC7D7249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314">
              <a:defRPr/>
            </a:pPr>
            <a:endParaRPr lang="th-TH" sz="13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3641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ยึดรูปบนภาพนิ่ง 1">
            <a:extLst>
              <a:ext uri="{FF2B5EF4-FFF2-40B4-BE49-F238E27FC236}">
                <a16:creationId xmlns:a16="http://schemas.microsoft.com/office/drawing/2014/main" id="{C29805FA-7707-4A83-923B-949359D268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ตัวยึดบันทึกย่อ 2">
            <a:extLst>
              <a:ext uri="{FF2B5EF4-FFF2-40B4-BE49-F238E27FC236}">
                <a16:creationId xmlns:a16="http://schemas.microsoft.com/office/drawing/2014/main" id="{05607F58-52BD-4639-B931-82B3473F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124" name="ตัวยึดหมายเลขภาพนิ่ง 3">
            <a:extLst>
              <a:ext uri="{FF2B5EF4-FFF2-40B4-BE49-F238E27FC236}">
                <a16:creationId xmlns:a16="http://schemas.microsoft.com/office/drawing/2014/main" id="{AE313ABE-F7BB-4FA2-9BC3-B24E0FF5C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1pPr>
            <a:lvl2pPr marL="742881" indent="-285723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2pPr>
            <a:lvl3pPr marL="1142893" indent="-228579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3pPr>
            <a:lvl4pPr marL="1600051" indent="-228579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4pPr>
            <a:lvl5pPr marL="2057208" indent="-228579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5pPr>
            <a:lvl6pPr marL="2514365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6pPr>
            <a:lvl7pPr marL="2971522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7pPr>
            <a:lvl8pPr marL="3428680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8pPr>
            <a:lvl9pPr marL="3885837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9pPr>
          </a:lstStyle>
          <a:p>
            <a:fld id="{B3207852-6033-4729-8876-F34EAE02D303}" type="slidenum">
              <a:rPr lang="th-TH" altLang="th-TH" sz="1200">
                <a:latin typeface="Arial" panose="020B0604020202020204" pitchFamily="34" charset="0"/>
              </a:rPr>
              <a:pPr/>
              <a:t>23</a:t>
            </a:fld>
            <a:endParaRPr lang="th-TH" altLang="th-TH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606554E-6100-4D77-A496-D5ED11B9F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7153386-F646-4DA0-95E0-9BE4F36D4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5982D47-1472-49D5-BF11-6CE2B779E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1pPr>
            <a:lvl2pPr marL="742881" indent="-285723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2pPr>
            <a:lvl3pPr marL="1142893" indent="-228579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3pPr>
            <a:lvl4pPr marL="1600051" indent="-228579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4pPr>
            <a:lvl5pPr marL="2057208" indent="-228579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5pPr>
            <a:lvl6pPr marL="2514365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6pPr>
            <a:lvl7pPr marL="2971522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7pPr>
            <a:lvl8pPr marL="3428680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8pPr>
            <a:lvl9pPr marL="3885837" indent="-22857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9pPr>
          </a:lstStyle>
          <a:p>
            <a:fld id="{4F2952BA-074F-4539-99C5-DE15A75DEF84}" type="slidenum">
              <a:rPr lang="en-US" altLang="en-US" sz="1200">
                <a:latin typeface="Arial" panose="020B0604020202020204" pitchFamily="34" charset="0"/>
              </a:rPr>
              <a:pPr/>
              <a:t>24</a:t>
            </a:fld>
            <a:endParaRPr lang="th-TH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52538"/>
            <a:ext cx="4881563" cy="338137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2B89-532A-4CAA-BD83-BEC3C88897C2}" type="slidenum">
              <a:rPr lang="th-TH" smtClean="0"/>
              <a:t>29</a:t>
            </a:fld>
            <a:endParaRPr lang="th-TH"/>
          </a:p>
        </p:txBody>
      </p:sp>
      <p:sp>
        <p:nvSpPr>
          <p:cNvPr id="6" name="ตัวแทนหัวกระดาษ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h-TH"/>
              <a:t>รายการขอเบิกเงินงบประมาณ</a:t>
            </a:r>
          </a:p>
        </p:txBody>
      </p:sp>
    </p:spTree>
    <p:extLst>
      <p:ext uri="{BB962C8B-B14F-4D97-AF65-F5344CB8AC3E}">
        <p14:creationId xmlns:p14="http://schemas.microsoft.com/office/powerpoint/2010/main" val="1230171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ตัวแทนรูปบนภาพนิ่ง 1">
            <a:extLst>
              <a:ext uri="{FF2B5EF4-FFF2-40B4-BE49-F238E27FC236}">
                <a16:creationId xmlns:a16="http://schemas.microsoft.com/office/drawing/2014/main" id="{0D6BB493-1E65-4499-A1E7-DAE8121F06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2950" y="1347788"/>
            <a:ext cx="5253038" cy="36369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ตัวแทนบันทึกย่อ 2">
            <a:extLst>
              <a:ext uri="{FF2B5EF4-FFF2-40B4-BE49-F238E27FC236}">
                <a16:creationId xmlns:a16="http://schemas.microsoft.com/office/drawing/2014/main" id="{693C2740-10D4-47E1-A32B-C7545446F1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5364" name="ตัวแทนหมายเลขภาพนิ่ง 3">
            <a:extLst>
              <a:ext uri="{FF2B5EF4-FFF2-40B4-BE49-F238E27FC236}">
                <a16:creationId xmlns:a16="http://schemas.microsoft.com/office/drawing/2014/main" id="{AFBD7C9C-1D00-4CDA-83C3-F49D3E5C3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38119" indent="-282548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34957" indent="-226992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588940" indent="-226992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42922" indent="-226992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00079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57237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14394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71551" indent="-22699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defTabSz="457158">
              <a:defRPr/>
            </a:pPr>
            <a:fld id="{6496CC8C-9F9B-4057-9C2C-66F2F40F585F}" type="slidenum">
              <a:rPr lang="th-TH" altLang="th-TH" sz="1200">
                <a:solidFill>
                  <a:prstClr val="black"/>
                </a:solidFill>
              </a:rPr>
              <a:pPr defTabSz="457158">
                <a:defRPr/>
              </a:pPr>
              <a:t>45</a:t>
            </a:fld>
            <a:endParaRPr lang="th-TH" altLang="th-TH" sz="1200">
              <a:solidFill>
                <a:prstClr val="black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26F401-84F3-6076-4A93-7614DFBA83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314">
              <a:defRPr/>
            </a:pPr>
            <a:endParaRPr lang="th-TH" sz="130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034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27A3-B693-493F-8FC8-89F4EE1F8E8F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852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2CB5-A8E2-483F-87A1-603447339162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5056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DB5E-FE8B-4A10-8BF2-C2DABA225FDD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6578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28180" y="720004"/>
            <a:ext cx="1872208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300" indent="0">
              <a:buNone/>
              <a:defRPr sz="3033"/>
            </a:lvl2pPr>
            <a:lvl3pPr marL="990601" indent="0">
              <a:buNone/>
              <a:defRPr sz="2600"/>
            </a:lvl3pPr>
            <a:lvl4pPr marL="1485900" indent="0">
              <a:buNone/>
              <a:defRPr sz="2167"/>
            </a:lvl4pPr>
            <a:lvl5pPr marL="1981199" indent="0">
              <a:buNone/>
              <a:defRPr sz="2167"/>
            </a:lvl5pPr>
            <a:lvl6pPr marL="2476500" indent="0">
              <a:buNone/>
              <a:defRPr sz="2167"/>
            </a:lvl6pPr>
            <a:lvl7pPr marL="2971800" indent="0">
              <a:buNone/>
              <a:defRPr sz="2167"/>
            </a:lvl7pPr>
            <a:lvl8pPr marL="3467100" indent="0">
              <a:buNone/>
              <a:defRPr sz="2167"/>
            </a:lvl8pPr>
            <a:lvl9pPr marL="3962400" indent="0">
              <a:buNone/>
              <a:defRPr sz="21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99954" y="720004"/>
            <a:ext cx="1872208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300" indent="0">
              <a:buNone/>
              <a:defRPr sz="3033"/>
            </a:lvl2pPr>
            <a:lvl3pPr marL="990601" indent="0">
              <a:buNone/>
              <a:defRPr sz="2600"/>
            </a:lvl3pPr>
            <a:lvl4pPr marL="1485900" indent="0">
              <a:buNone/>
              <a:defRPr sz="2167"/>
            </a:lvl4pPr>
            <a:lvl5pPr marL="1981199" indent="0">
              <a:buNone/>
              <a:defRPr sz="2167"/>
            </a:lvl5pPr>
            <a:lvl6pPr marL="2476500" indent="0">
              <a:buNone/>
              <a:defRPr sz="2167"/>
            </a:lvl6pPr>
            <a:lvl7pPr marL="2971800" indent="0">
              <a:buNone/>
              <a:defRPr sz="2167"/>
            </a:lvl7pPr>
            <a:lvl8pPr marL="3467100" indent="0">
              <a:buNone/>
              <a:defRPr sz="2167"/>
            </a:lvl8pPr>
            <a:lvl9pPr marL="3962400" indent="0">
              <a:buNone/>
              <a:defRPr sz="21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6405" y="720004"/>
            <a:ext cx="1872208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300" indent="0">
              <a:buNone/>
              <a:defRPr sz="3033"/>
            </a:lvl2pPr>
            <a:lvl3pPr marL="990601" indent="0">
              <a:buNone/>
              <a:defRPr sz="2600"/>
            </a:lvl3pPr>
            <a:lvl4pPr marL="1485900" indent="0">
              <a:buNone/>
              <a:defRPr sz="2167"/>
            </a:lvl4pPr>
            <a:lvl5pPr marL="1981199" indent="0">
              <a:buNone/>
              <a:defRPr sz="2167"/>
            </a:lvl5pPr>
            <a:lvl6pPr marL="2476500" indent="0">
              <a:buNone/>
              <a:defRPr sz="2167"/>
            </a:lvl6pPr>
            <a:lvl7pPr marL="2971800" indent="0">
              <a:buNone/>
              <a:defRPr sz="2167"/>
            </a:lvl7pPr>
            <a:lvl8pPr marL="3467100" indent="0">
              <a:buNone/>
              <a:defRPr sz="2167"/>
            </a:lvl8pPr>
            <a:lvl9pPr marL="3962400" indent="0">
              <a:buNone/>
              <a:defRPr sz="21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608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401" y="1447801"/>
            <a:ext cx="7170847" cy="3329581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401" y="4777380"/>
            <a:ext cx="717084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71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1742F-0E80-426A-9C18-6268C42C2A3B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1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A100-56D2-4750-95D6-09EA7619BA0E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1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2" y="2861734"/>
            <a:ext cx="7170846" cy="1915647"/>
          </a:xfrm>
        </p:spPr>
        <p:txBody>
          <a:bodyPr anchor="b"/>
          <a:lstStyle>
            <a:lvl1pPr algn="l">
              <a:defRPr sz="325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401" y="4777381"/>
            <a:ext cx="7170847" cy="860400"/>
          </a:xfrm>
        </p:spPr>
        <p:txBody>
          <a:bodyPr anchor="t"/>
          <a:lstStyle>
            <a:lvl1pPr marL="0" indent="0" algn="l">
              <a:buNone/>
              <a:defRPr sz="1625" cap="all">
                <a:solidFill>
                  <a:schemeClr val="accent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2100-1138-4742-84DA-0847B01FB5A8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1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442" y="2060576"/>
            <a:ext cx="3572025" cy="4195763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276" y="2056093"/>
            <a:ext cx="3572027" cy="4200245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445A-89FA-426A-9F3A-733EEC4AE7A5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26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442" y="1905000"/>
            <a:ext cx="3572025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6442" y="2514600"/>
            <a:ext cx="3572025" cy="3741738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278" y="1905000"/>
            <a:ext cx="3572025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278" y="2514600"/>
            <a:ext cx="3572025" cy="3741738"/>
          </a:xfrm>
        </p:spPr>
        <p:txBody>
          <a:bodyPr>
            <a:normAutofit/>
          </a:bodyPr>
          <a:lstStyle>
            <a:lvl1pPr>
              <a:defRPr sz="1463"/>
            </a:lvl1pPr>
            <a:lvl2pPr>
              <a:defRPr sz="1300"/>
            </a:lvl2pPr>
            <a:lvl3pPr>
              <a:defRPr sz="1138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EB7C-28CF-41A6-A3BC-E7198F6E6E51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7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F98F-9D43-4134-918C-598ECEF8E039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CBF9-B56C-4D1E-9E87-0AD052D1218B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8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B404C-C562-4AF3-8996-19E89EE581B2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6158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0" y="1447800"/>
            <a:ext cx="2763365" cy="1447800"/>
          </a:xfrm>
        </p:spPr>
        <p:txBody>
          <a:bodyPr anchor="b"/>
          <a:lstStyle>
            <a:lvl1pPr algn="l">
              <a:defRPr sz="195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01" y="1447800"/>
            <a:ext cx="4221748" cy="4572000"/>
          </a:xfrm>
        </p:spPr>
        <p:txBody>
          <a:bodyPr anchor="ctr">
            <a:normAutofit/>
          </a:bodyPr>
          <a:lstStyle>
            <a:lvl1pPr>
              <a:defRPr sz="1625"/>
            </a:lvl1pPr>
            <a:lvl2pPr>
              <a:defRPr sz="1463"/>
            </a:lvl2pPr>
            <a:lvl3pPr>
              <a:defRPr sz="130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0" y="3129281"/>
            <a:ext cx="2763364" cy="2895599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8C0-6E26-4854-8DD6-E08598FF484E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11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550" y="1854192"/>
            <a:ext cx="4137986" cy="1574808"/>
          </a:xfrm>
        </p:spPr>
        <p:txBody>
          <a:bodyPr anchor="b">
            <a:normAutofit/>
          </a:bodyPr>
          <a:lstStyle>
            <a:lvl1pPr algn="l">
              <a:defRPr sz="2925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6506" y="1143000"/>
            <a:ext cx="26003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1" y="3657600"/>
            <a:ext cx="4131545" cy="1371600"/>
          </a:xfrm>
        </p:spPr>
        <p:txBody>
          <a:bodyPr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D5DA0-2A93-43B7-B0AB-A8885B0462A8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81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2" y="4800587"/>
            <a:ext cx="7170846" cy="566738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8401" y="685800"/>
            <a:ext cx="717084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2" y="5367325"/>
            <a:ext cx="7170846" cy="493712"/>
          </a:xfrm>
        </p:spPr>
        <p:txBody>
          <a:bodyPr>
            <a:normAutofit/>
          </a:bodyPr>
          <a:lstStyle>
            <a:lvl1pPr marL="0" indent="0">
              <a:buNone/>
              <a:defRPr sz="975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E8C9-6910-4304-B05B-E5DD2F619270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06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1" y="1447800"/>
            <a:ext cx="7170848" cy="1981200"/>
          </a:xfrm>
        </p:spPr>
        <p:txBody>
          <a:bodyPr/>
          <a:lstStyle>
            <a:lvl1pPr>
              <a:defRPr sz="39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1" y="3657600"/>
            <a:ext cx="717084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463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67C8-0E9C-460D-B151-21115FCC7C35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8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6" y="1447800"/>
            <a:ext cx="6499443" cy="2323374"/>
          </a:xfrm>
        </p:spPr>
        <p:txBody>
          <a:bodyPr/>
          <a:lstStyle>
            <a:lvl1pPr>
              <a:defRPr sz="39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68450" y="3771174"/>
            <a:ext cx="591471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38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01" y="4350657"/>
            <a:ext cx="717084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463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DBED-A7DC-4EBD-8D17-0B3CBFBE1387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864" y="971254"/>
            <a:ext cx="651554" cy="161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371475"/>
            <a:r>
              <a:rPr lang="en-US" sz="9913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81023" y="2613788"/>
            <a:ext cx="651554" cy="161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371475"/>
            <a:r>
              <a:rPr lang="en-US" sz="9913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9156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00" y="3124201"/>
            <a:ext cx="7170849" cy="1653180"/>
          </a:xfrm>
        </p:spPr>
        <p:txBody>
          <a:bodyPr anchor="b"/>
          <a:lstStyle>
            <a:lvl1pPr algn="l">
              <a:defRPr sz="325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401" y="4777381"/>
            <a:ext cx="7170848" cy="860400"/>
          </a:xfrm>
        </p:spPr>
        <p:txBody>
          <a:bodyPr anchor="t"/>
          <a:lstStyle>
            <a:lvl1pPr marL="0" indent="0" algn="l">
              <a:buNone/>
              <a:defRPr sz="1625" cap="none">
                <a:solidFill>
                  <a:schemeClr val="accent1"/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69EA-7815-4ABC-BDBA-39F0EFC8BC68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46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13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269" y="1981200"/>
            <a:ext cx="2394329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0126" y="2667000"/>
            <a:ext cx="237847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55473" y="1981200"/>
            <a:ext cx="2385696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46899" y="2667000"/>
            <a:ext cx="239427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88819" y="1981200"/>
            <a:ext cx="2382342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788819" y="2667000"/>
            <a:ext cx="238234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27490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56809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3966-94F2-4FE0-B589-A987DE44308E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87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13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126" y="4250949"/>
            <a:ext cx="2388791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0126" y="2209800"/>
            <a:ext cx="238879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0126" y="4827212"/>
            <a:ext cx="2388791" cy="659189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60117" y="4250949"/>
            <a:ext cx="2381052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60117" y="2209800"/>
            <a:ext cx="238105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59018" y="4827211"/>
            <a:ext cx="23842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788819" y="4250949"/>
            <a:ext cx="2382342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accent1"/>
                </a:solidFill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788818" y="2209800"/>
            <a:ext cx="238234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71475" indent="0">
              <a:buNone/>
              <a:defRPr sz="1300"/>
            </a:lvl2pPr>
            <a:lvl3pPr marL="742950" indent="0">
              <a:buNone/>
              <a:defRPr sz="1300"/>
            </a:lvl3pPr>
            <a:lvl4pPr marL="1114425" indent="0">
              <a:buNone/>
              <a:defRPr sz="1300"/>
            </a:lvl4pPr>
            <a:lvl5pPr marL="1485900" indent="0">
              <a:buNone/>
              <a:defRPr sz="1300"/>
            </a:lvl5pPr>
            <a:lvl6pPr marL="1857375" indent="0">
              <a:buNone/>
              <a:defRPr sz="1300"/>
            </a:lvl6pPr>
            <a:lvl7pPr marL="2228850" indent="0">
              <a:buNone/>
              <a:defRPr sz="1300"/>
            </a:lvl7pPr>
            <a:lvl8pPr marL="2600325" indent="0">
              <a:buNone/>
              <a:defRPr sz="1300"/>
            </a:lvl8pPr>
            <a:lvl9pPr marL="2971800" indent="0">
              <a:buNone/>
              <a:defRPr sz="13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788717" y="4827209"/>
            <a:ext cx="23854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27490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56809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3C23-8BF6-4A27-B986-226F3C10CBEE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23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7C8DA-BDD4-4F23-9A4D-C12CB9563081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99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7173" y="430214"/>
            <a:ext cx="1423988" cy="5826125"/>
          </a:xfrm>
        </p:spPr>
        <p:txBody>
          <a:bodyPr vert="eaVert" anchor="b" anchorCtr="0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0126" y="887414"/>
            <a:ext cx="6031309" cy="5368924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06901-E792-433C-87C9-A29B858957C9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3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2E05-860F-47FE-86A9-48C97C053233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7137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7DA2-FC8F-4FB8-8BC7-36A090988809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3219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2507-B99C-46B3-894A-3E0A553A9D3A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710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60BD-C46D-42E0-A53D-2CBCF8BA22C9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968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2ADFA-D207-449E-94E9-991148E16241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3321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09E8-8372-4335-BA5E-B77526503FF1}" type="datetime1">
              <a:rPr lang="th-TH" smtClean="0"/>
              <a:t>22/11/65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989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8441-B981-4DF5-9702-BFE6F2DFAB48}" type="datetime1">
              <a:rPr lang="th-TH" smtClean="0"/>
              <a:t>22/11/65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661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1A82-CDF0-4799-B3ED-D72E2E4D65E5}" type="datetime1">
              <a:rPr lang="th-TH" smtClean="0"/>
              <a:t>22/11/65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1242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92FF-5AAB-4193-89A6-9B024656E96B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0223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3BC65-B088-46B9-A429-0C8E012FADC8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5823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584-7AB8-469F-95BB-E8285B15132A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753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14A2-DB3F-45EB-BC9B-C2B65BFEAEE8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0118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1CF2-3B0E-40DB-91E2-AC2332C19CD2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18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4CC9-AA45-4F84-8928-792AE40B39D1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4230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E71A8-7CB4-4236-BC1E-5BD9E3F5C141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1774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29EA-7E6D-47F7-B82B-4E215E49ECA6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9525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EFC15-1F44-4DAF-9FFC-3C3E6AA67530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73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73CB8-ECAA-4628-B6B2-2EE34737A11F}" type="datetime1">
              <a:rPr lang="th-TH" smtClean="0"/>
              <a:t>22/11/65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2632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0BE2-CB81-4404-86D9-31983BEA05A6}" type="datetime1">
              <a:rPr lang="th-TH" smtClean="0"/>
              <a:t>22/11/65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7876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C5668-409A-417F-842E-38200A08BCC0}" type="datetime1">
              <a:rPr lang="th-TH" smtClean="0"/>
              <a:t>22/11/65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6470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CB8AD-AE67-4A25-B55A-18E9BE9FFCB3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1187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F643-E2B6-4998-86C0-307484F9FC77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55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57109-9536-4F8D-948E-8D13F34E894F}" type="datetime1">
              <a:rPr lang="th-TH" smtClean="0"/>
              <a:t>22/11/65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0501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B957-E6A6-4316-8485-F0F87E885272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3890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0B8E5-C852-4777-9906-E46AA0A52932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7835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57213" y="2063396"/>
            <a:ext cx="8445699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FDFA-D269-4D13-8F39-7DCCD7C6F247}" type="datetime1">
              <a:rPr lang="th-TH" smtClean="0">
                <a:solidFill>
                  <a:srgbClr val="B80E0F">
                    <a:lumMod val="50000"/>
                  </a:srgbClr>
                </a:solidFill>
              </a:rPr>
              <a:t>22/11/65</a:t>
            </a:fld>
            <a:endParaRPr lang="en-GB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ED74-BD8A-41EC-A76A-D063B042CB6C}" type="slidenum">
              <a:rPr lang="en-GB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en-GB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42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การเปรียบเทียบ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4471" y="1268760"/>
            <a:ext cx="4677699" cy="801240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194471" y="2070000"/>
            <a:ext cx="4677699" cy="4383336"/>
          </a:xfrm>
        </p:spPr>
        <p:txBody>
          <a:bodyPr/>
          <a:lstStyle>
            <a:lvl1pPr>
              <a:defRPr sz="2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th-TH" dirty="0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5032137" y="1268760"/>
            <a:ext cx="4679418" cy="801240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5032137" y="2070000"/>
            <a:ext cx="4679418" cy="4383336"/>
          </a:xfrm>
        </p:spPr>
        <p:txBody>
          <a:bodyPr/>
          <a:lstStyle>
            <a:lvl1pPr>
              <a:defRPr sz="2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6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th-TH" dirty="0"/>
          </a:p>
        </p:txBody>
      </p:sp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1560173" y="130079"/>
            <a:ext cx="8229364" cy="93610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30293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067AF-D071-45C4-9979-217D9B0778A9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9692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5C06-FB95-417C-A751-583F3D822E21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6856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7950-841D-43E7-A3B1-B7167B9555FE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6540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0DC2-98A4-4477-A660-063B41A2F6DF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1317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A48-FA9D-42F3-ABDD-278B4D80856B}" type="datetime1">
              <a:rPr lang="th-TH" smtClean="0"/>
              <a:t>22/11/65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20307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86B6-25AD-4ACB-86CD-08362FEF4956}" type="datetime1">
              <a:rPr lang="th-TH" smtClean="0"/>
              <a:t>22/11/65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645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547D-E857-4268-AD27-7492A89633A2}" type="datetime1">
              <a:rPr lang="th-TH" smtClean="0"/>
              <a:t>22/11/65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2960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05D9-13E2-4E3D-B90F-247EDE335AF8}" type="datetime1">
              <a:rPr lang="th-TH" smtClean="0"/>
              <a:t>22/11/65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1041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2515-7C98-43C4-B0FA-9118C94AFBA2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3422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23C9-573A-42A1-8ABE-F3A4FB04434C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63954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7510-8E8D-42F6-B858-C377AC7030D7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8699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28C8-EE20-4121-AC41-6CB4ECBB7491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989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22FC-08BA-43C9-BA36-DEF51E9C6BB7}" type="datetime1">
              <a:rPr lang="th-TH" smtClean="0"/>
              <a:t>22/11/65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548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F234B-4056-4EE8-A1E3-073704F3176D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499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12FA-2C7A-41C5-8E66-F5E408C721C9}" type="datetime1">
              <a:rPr lang="th-TH" smtClean="0"/>
              <a:t>22/11/65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56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A160-E50C-4C6A-9B97-FB9603FB4524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259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28007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236960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994822" y="1676400"/>
            <a:ext cx="2290763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6499523" y="1"/>
            <a:ext cx="1302752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994822" y="6096000"/>
            <a:ext cx="807409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80722" y="0"/>
            <a:ext cx="557213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966" y="452718"/>
            <a:ext cx="7641337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6441" y="2052919"/>
            <a:ext cx="726906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158588" y="1819276"/>
            <a:ext cx="990599" cy="2476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9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371475"/>
            <a:fld id="{F8DEAC88-A321-4A74-8DFC-D787A2AB7FD7}" type="datetime1">
              <a:rPr lang="th-TH" smtClean="0">
                <a:solidFill>
                  <a:prstClr val="white">
                    <a:tint val="75000"/>
                    <a:alpha val="60000"/>
                  </a:prstClr>
                </a:solidFill>
              </a:rPr>
              <a:t>22/11/65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11298" y="3253873"/>
            <a:ext cx="3859795" cy="247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94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371475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5585" y="6101751"/>
            <a:ext cx="68103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defTabSz="371475"/>
            <a:fld id="{D57F1E4F-1CFF-5643-939E-02111984F565}" type="slidenum">
              <a:rPr lang="en-US" smtClean="0"/>
              <a:pPr defTabSz="371475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62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hdr="0" ftr="0" dt="0"/>
  <p:txStyles>
    <p:titleStyle>
      <a:lvl1pPr algn="l" defTabSz="371475" rtl="0" eaLnBrk="1" latinLnBrk="0" hangingPunct="1">
        <a:spcBef>
          <a:spcPct val="0"/>
        </a:spcBef>
        <a:buNone/>
        <a:defRPr sz="341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8606" indent="-278606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2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03647" indent="-232172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63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92868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300163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67163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043113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41458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786063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157538" indent="-185738" algn="l" defTabSz="371475" rtl="0" eaLnBrk="1" latinLnBrk="0" hangingPunct="1">
        <a:spcBef>
          <a:spcPts val="81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3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37147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500BE-E486-42EA-8201-7AC78EEA526B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7150" y="653891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C1A2F13A-5A15-4626-B4FC-A9284221502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9952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8DFC2-FEDD-4ABE-9847-2FC63BB50300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06183-2767-49F9-95C8-C12A0AE02B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42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B7BEE-7325-460D-BF75-21695EB59571}" type="datetime1">
              <a:rPr lang="th-TH" smtClean="0"/>
              <a:t>22/11/65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F13A-5A15-4626-B4FC-A9284221502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84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3.jpg"/><Relationship Id="rId3" Type="http://schemas.openxmlformats.org/officeDocument/2006/relationships/hyperlink" Target="http://www.google.co.th/url?url=http://www.prdnakhonpathom.com/news/3192&amp;rct=j&amp;frm=1&amp;q=&amp;esrc=s&amp;sa=U&amp;ved=0CCEQwW4wBmoVChMI1YrS68PDxwIVBBmOCh1qGA6l&amp;usg=AFQjCNFgrSWss1tjPamK8ImiL2NA3HRrsw" TargetMode="External"/><Relationship Id="rId21" Type="http://schemas.openxmlformats.org/officeDocument/2006/relationships/image" Target="../media/image66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24" Type="http://schemas.openxmlformats.org/officeDocument/2006/relationships/image" Target="../media/image69.png"/><Relationship Id="rId5" Type="http://schemas.openxmlformats.org/officeDocument/2006/relationships/image" Target="../media/image51.jpeg"/><Relationship Id="rId15" Type="http://schemas.microsoft.com/office/2007/relationships/hdphoto" Target="../media/hdphoto5.wdp"/><Relationship Id="rId23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0.jpeg"/><Relationship Id="rId9" Type="http://schemas.openxmlformats.org/officeDocument/2006/relationships/image" Target="../media/image55.jpg"/><Relationship Id="rId14" Type="http://schemas.openxmlformats.org/officeDocument/2006/relationships/image" Target="../media/image60.png"/><Relationship Id="rId22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7.wdp"/><Relationship Id="rId5" Type="http://schemas.openxmlformats.org/officeDocument/2006/relationships/image" Target="../media/image77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88569" y="614842"/>
            <a:ext cx="9145016" cy="59406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66750" y="1147234"/>
            <a:ext cx="8715375" cy="52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23">
              <a:lnSpc>
                <a:spcPts val="5701"/>
              </a:lnSpc>
              <a:defRPr/>
            </a:pPr>
            <a:r>
              <a:rPr lang="th-TH" altLang="en-US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การประชุม</a:t>
            </a:r>
            <a:r>
              <a:rPr lang="th-TH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คณะกรรมการ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เร่งรัดและติดตามผลการใช้จ่ายงบประมาณ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ของสำนักงานตำรวจแห่งชาติ 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เดือน พฤศจิกายน 2565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altLang="en-US" sz="4401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(ผ่านการประชุมทางไกล)</a:t>
            </a:r>
            <a:endParaRPr lang="th-TH" sz="4401" b="1" dirty="0">
              <a:solidFill>
                <a:srgbClr val="FF00FF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lnSpc>
                <a:spcPts val="5701"/>
              </a:lnSpc>
              <a:defRPr/>
            </a:pPr>
            <a:r>
              <a:rPr lang="th-TH" altLang="en-US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วันอังคาร ที่ 22 พฤศจิกายน 2565 เวลา 13.00 น.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altLang="en-US" sz="4401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ณ ห้องประชุม ศปก.ตร. ชั้น 20 อาคาร 1 ตร.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47" y="59056"/>
            <a:ext cx="1456314" cy="1296144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DE1DC3DD-5C35-8BA1-9BBA-F79FA36A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1897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64E9A8F-7E32-45AF-A75E-BAB1DF1D2351}"/>
              </a:ext>
            </a:extLst>
          </p:cNvPr>
          <p:cNvSpPr txBox="1"/>
          <p:nvPr/>
        </p:nvSpPr>
        <p:spPr>
          <a:xfrm>
            <a:off x="0" y="63413"/>
            <a:ext cx="9905999" cy="4789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สถานะ ผลการใช้จ่ายงบประมาณปี 2565(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New GFMIS Th)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ณ 30 ก.ย.65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BE47B88-3081-1C7D-7D52-0AD48AC6BB0F}"/>
              </a:ext>
            </a:extLst>
          </p:cNvPr>
          <p:cNvSpPr txBox="1"/>
          <p:nvPr/>
        </p:nvSpPr>
        <p:spPr>
          <a:xfrm>
            <a:off x="2559889" y="3111318"/>
            <a:ext cx="5119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F7D9E77-A1A1-EB83-1136-535E5CB2D558}"/>
              </a:ext>
            </a:extLst>
          </p:cNvPr>
          <p:cNvSpPr txBox="1"/>
          <p:nvPr/>
        </p:nvSpPr>
        <p:spPr>
          <a:xfrm>
            <a:off x="9213308" y="6420746"/>
            <a:ext cx="593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C209D91-8253-9D11-CE3A-07811F0A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243"/>
            <a:ext cx="9906000" cy="3656577"/>
          </a:xfrm>
          <a:prstGeom prst="rect">
            <a:avLst/>
          </a:prstGeom>
        </p:spPr>
      </p:pic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023977DF-2392-9D9C-A2B1-841AD22180C5}"/>
              </a:ext>
            </a:extLst>
          </p:cNvPr>
          <p:cNvGrpSpPr/>
          <p:nvPr/>
        </p:nvGrpSpPr>
        <p:grpSpPr>
          <a:xfrm>
            <a:off x="981337" y="3342164"/>
            <a:ext cx="8943134" cy="3425731"/>
            <a:chOff x="981337" y="3342164"/>
            <a:chExt cx="8943134" cy="3425731"/>
          </a:xfrm>
        </p:grpSpPr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ED21779A-C8B1-B535-9595-22147AED1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3055" y="3429000"/>
              <a:ext cx="4862944" cy="3338895"/>
            </a:xfrm>
            <a:prstGeom prst="rect">
              <a:avLst/>
            </a:prstGeom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35560548-1D0C-46C9-6FDB-BFDD2BB32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337" y="4454625"/>
              <a:ext cx="3600450" cy="1543050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88BE0E99-9816-9A30-6A41-93E18060B8C5}"/>
                </a:ext>
              </a:extLst>
            </p:cNvPr>
            <p:cNvSpPr txBox="1"/>
            <p:nvPr/>
          </p:nvSpPr>
          <p:spPr>
            <a:xfrm>
              <a:off x="5061526" y="3342164"/>
              <a:ext cx="4862945" cy="3693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K2D July8" panose="02000506000000020004" pitchFamily="2" charset="-34"/>
                  <a:ea typeface="+mn-ea"/>
                  <a:cs typeface="TH K2D July8" panose="02000506000000020004" pitchFamily="2" charset="-34"/>
                </a:rPr>
                <a:t>สรุปผลการใช้จ่ายและเบิกจ่ายสะสม เทียบเป้าหมายรัฐบาลปี 2565</a:t>
              </a:r>
            </a:p>
          </p:txBody>
        </p:sp>
        <p:sp>
          <p:nvSpPr>
            <p:cNvPr id="14" name="ลูกศร: ขวา 13">
              <a:extLst>
                <a:ext uri="{FF2B5EF4-FFF2-40B4-BE49-F238E27FC236}">
                  <a16:creationId xmlns:a16="http://schemas.microsoft.com/office/drawing/2014/main" id="{B0C2F51F-7F83-B49C-E9F4-EABFC748B567}"/>
                </a:ext>
              </a:extLst>
            </p:cNvPr>
            <p:cNvSpPr/>
            <p:nvPr/>
          </p:nvSpPr>
          <p:spPr>
            <a:xfrm>
              <a:off x="4632311" y="4917632"/>
              <a:ext cx="360219" cy="6170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8B41D45-6527-7E2E-C81C-C3F27F9C1185}"/>
              </a:ext>
            </a:extLst>
          </p:cNvPr>
          <p:cNvSpPr/>
          <p:nvPr/>
        </p:nvSpPr>
        <p:spPr>
          <a:xfrm>
            <a:off x="6296682" y="520063"/>
            <a:ext cx="503802" cy="2698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36D815D4-3DFA-BE34-E89D-660613466866}"/>
              </a:ext>
            </a:extLst>
          </p:cNvPr>
          <p:cNvSpPr/>
          <p:nvPr/>
        </p:nvSpPr>
        <p:spPr>
          <a:xfrm>
            <a:off x="8056206" y="515448"/>
            <a:ext cx="503802" cy="269896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C9277982-7ECE-403D-B81C-F29A612C512B}"/>
              </a:ext>
            </a:extLst>
          </p:cNvPr>
          <p:cNvSpPr txBox="1"/>
          <p:nvPr/>
        </p:nvSpPr>
        <p:spPr>
          <a:xfrm>
            <a:off x="8790870" y="-60197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2.1.4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DD394F04-A5A1-4E84-9F52-3D20A71E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64E9A8F-7E32-45AF-A75E-BAB1DF1D2351}"/>
              </a:ext>
            </a:extLst>
          </p:cNvPr>
          <p:cNvSpPr txBox="1"/>
          <p:nvPr/>
        </p:nvSpPr>
        <p:spPr>
          <a:xfrm>
            <a:off x="0" y="80065"/>
            <a:ext cx="990599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งบประมาณปี 2565 งบกลางเงินสำรองจ่ายเพื่อกรณีฉุกเฉินหรือจำเป็น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BE47B88-3081-1C7D-7D52-0AD48AC6BB0F}"/>
              </a:ext>
            </a:extLst>
          </p:cNvPr>
          <p:cNvSpPr txBox="1"/>
          <p:nvPr/>
        </p:nvSpPr>
        <p:spPr>
          <a:xfrm>
            <a:off x="2559889" y="3111318"/>
            <a:ext cx="5119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6" name="ตาราง 10">
            <a:extLst>
              <a:ext uri="{FF2B5EF4-FFF2-40B4-BE49-F238E27FC236}">
                <a16:creationId xmlns:a16="http://schemas.microsoft.com/office/drawing/2014/main" id="{EC3C209F-AC90-BE5B-97F2-4E4E91D191FD}"/>
              </a:ext>
            </a:extLst>
          </p:cNvPr>
          <p:cNvGraphicFramePr>
            <a:graphicFrameLocks noGrp="1"/>
          </p:cNvGraphicFramePr>
          <p:nvPr/>
        </p:nvGraphicFramePr>
        <p:xfrm>
          <a:off x="120317" y="1168619"/>
          <a:ext cx="9670174" cy="261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71">
                  <a:extLst>
                    <a:ext uri="{9D8B030D-6E8A-4147-A177-3AD203B41FA5}">
                      <a16:colId xmlns:a16="http://schemas.microsoft.com/office/drawing/2014/main" val="390560197"/>
                    </a:ext>
                  </a:extLst>
                </a:gridCol>
                <a:gridCol w="1643288">
                  <a:extLst>
                    <a:ext uri="{9D8B030D-6E8A-4147-A177-3AD203B41FA5}">
                      <a16:colId xmlns:a16="http://schemas.microsoft.com/office/drawing/2014/main" val="1377758870"/>
                    </a:ext>
                  </a:extLst>
                </a:gridCol>
                <a:gridCol w="2451904">
                  <a:extLst>
                    <a:ext uri="{9D8B030D-6E8A-4147-A177-3AD203B41FA5}">
                      <a16:colId xmlns:a16="http://schemas.microsoft.com/office/drawing/2014/main" val="357139728"/>
                    </a:ext>
                  </a:extLst>
                </a:gridCol>
                <a:gridCol w="2537295">
                  <a:extLst>
                    <a:ext uri="{9D8B030D-6E8A-4147-A177-3AD203B41FA5}">
                      <a16:colId xmlns:a16="http://schemas.microsoft.com/office/drawing/2014/main" val="1218446782"/>
                    </a:ext>
                  </a:extLst>
                </a:gridCol>
                <a:gridCol w="2680416">
                  <a:extLst>
                    <a:ext uri="{9D8B030D-6E8A-4147-A177-3AD203B41FA5}">
                      <a16:colId xmlns:a16="http://schemas.microsoft.com/office/drawing/2014/main" val="312125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งบกลาง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ส่งคืน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327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คฝ.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188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,633,000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111,348,171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77,284,829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463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โควิด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700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,683,400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659,760,635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40,922,765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867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4600"/>
                        </a:lnSpc>
                      </a:pP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889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,316,400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771,108,806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00"/>
                        </a:lnSpc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118,207,594</a:t>
                      </a:r>
                      <a:endParaRPr lang="th-TH" sz="3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425773"/>
                  </a:ext>
                </a:extLst>
              </a:tr>
            </a:tbl>
          </a:graphicData>
        </a:graphic>
      </p:graphicFrame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2D2928C-BDB8-FBD8-7F3F-7A0801FEA3CA}"/>
              </a:ext>
            </a:extLst>
          </p:cNvPr>
          <p:cNvSpPr txBox="1"/>
          <p:nvPr/>
        </p:nvSpPr>
        <p:spPr>
          <a:xfrm>
            <a:off x="120318" y="4253875"/>
            <a:ext cx="9658140" cy="15709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</a:p>
          <a:p>
            <a:pPr marL="265113" marR="0" lvl="0" indent="-2651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การเบิกจ่ายตามระเบียบของทางราชการกำหนด</a:t>
            </a:r>
          </a:p>
          <a:p>
            <a:pPr marL="265113" marR="0" lvl="0" indent="-2651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จัดเตรียมเอกสารการเบิกจ่าย สำหรับให้หน่วยงานตรวจสอบ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D2488DA-0723-400C-9E53-3FDF8DB8AE8C}"/>
              </a:ext>
            </a:extLst>
          </p:cNvPr>
          <p:cNvSpPr txBox="1"/>
          <p:nvPr/>
        </p:nvSpPr>
        <p:spPr>
          <a:xfrm>
            <a:off x="8851492" y="-95772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2.1.5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42393AF1-DA9E-FCBA-CE37-C6AB4A98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สี่เหลี่ยมผืนผ้ามุมมน 28"/>
          <p:cNvSpPr/>
          <p:nvPr/>
        </p:nvSpPr>
        <p:spPr>
          <a:xfrm>
            <a:off x="335865" y="5794677"/>
            <a:ext cx="9362049" cy="878489"/>
          </a:xfrm>
          <a:prstGeom prst="roundRect">
            <a:avLst/>
          </a:prstGeom>
          <a:solidFill>
            <a:srgbClr val="EBFFFF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53218" y="1505910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84086" y="135120"/>
            <a:ext cx="9621914" cy="81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คำสั่ง 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ตร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. ที่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5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99/25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6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4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ลง 22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พ.ย.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6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4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/>
            </a:endParaRPr>
          </a:p>
          <a:p>
            <a:pPr algn="ctr">
              <a:lnSpc>
                <a:spcPts val="2800"/>
              </a:lnSpc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เรื่อง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แต่งตั้งคณะกรรมการเร่งรัดและติดตามผลการใช้จ่ายงบประมาณของ </a:t>
            </a:r>
            <a:r>
              <a:rPr lang="th-TH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ตร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.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 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675250" y="1595590"/>
            <a:ext cx="142669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/>
              </a:rPr>
              <a:t>ประธาน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50870" y="2497090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365758" y="2577978"/>
            <a:ext cx="206560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/>
              </a:rPr>
              <a:t>รองประธาน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262592" y="3402123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59374" y="3473697"/>
            <a:ext cx="206560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/>
              </a:rPr>
              <a:t>คณะกรรมการ</a:t>
            </a: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288381" y="4261425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288381" y="4327436"/>
            <a:ext cx="2180492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/>
              </a:rPr>
              <a:t>กก./เลขานุการ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300101" y="5147107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274934" y="5185244"/>
            <a:ext cx="2278982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/>
              </a:rPr>
              <a:t>กก./ผู้ช่วยเลขาฯ</a:t>
            </a:r>
            <a:endParaRPr lang="th-TH" sz="2400" b="1" dirty="0">
              <a:solidFill>
                <a:srgbClr val="003300"/>
              </a:solidFill>
              <a:latin typeface="TH SarabunPSK" panose="020B0500040200020003" pitchFamily="34" charset="-34"/>
              <a:cs typeface="TH SarabunPSK" panose="020B0500040200020003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154406" y="1156446"/>
            <a:ext cx="4116195" cy="922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/>
              </a:rPr>
              <a:t>พล.ต.อ.กิตติ์รัฐ พันธุ์เพ็ชร์</a:t>
            </a:r>
          </a:p>
          <a:p>
            <a:pPr>
              <a:lnSpc>
                <a:spcPts val="3200"/>
              </a:lnSpc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/>
              </a:rPr>
              <a:t>รอง ผบ.ตร.(บร)/ประธานกรรมการ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7102515" y="2582557"/>
            <a:ext cx="3220150" cy="714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ธัชชัย </a:t>
            </a:r>
            <a:r>
              <a:rPr lang="th-TH" sz="2400" b="1" i="0" dirty="0" err="1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ตะ</a:t>
            </a:r>
            <a:r>
              <a:rPr lang="th-TH" sz="2400" b="1" i="0" dirty="0" err="1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นี</a:t>
            </a:r>
            <a:r>
              <a:rPr lang="th-TH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ละบุตร</a:t>
            </a:r>
            <a:r>
              <a:rPr lang="en-US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br>
              <a:rPr lang="en-US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/>
              </a:rPr>
              <a:t>ผู้ช่วย ผบ.ตร.(บร 5)/รองประธาน</a:t>
            </a: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2807719" y="3350155"/>
            <a:ext cx="7208477" cy="71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/>
              </a:rPr>
              <a:t>ผบช.น., ภ.1-9, ก., ทท., ปส., ส., สตม., ตชด., สทส., สอท.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/>
              </a:rPr>
              <a:t>,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/>
              </a:rPr>
              <a:t> ศ., นรต., สยศ.ตร., สกบ., สกพ., สงป., กมค., สง.ก.ตร., สตส., จต., พตร. และ ผบก. ในสังกัด สง.ผบ.ตร.</a:t>
            </a:r>
          </a:p>
        </p:txBody>
      </p:sp>
      <p:sp>
        <p:nvSpPr>
          <p:cNvPr id="21" name="กล่องข้อความ 20"/>
          <p:cNvSpPr txBox="1"/>
          <p:nvPr/>
        </p:nvSpPr>
        <p:spPr>
          <a:xfrm>
            <a:off x="4154406" y="4257165"/>
            <a:ext cx="3623415" cy="9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พล.ต.ท.โชคชัย เหลืองอ่อน</a:t>
            </a:r>
          </a:p>
          <a:p>
            <a:pPr>
              <a:lnSpc>
                <a:spcPts val="2700"/>
              </a:lnSpc>
            </a:pPr>
            <a:r>
              <a:rPr lang="th-TH" b="1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/>
              </a:rPr>
              <a:t>ผบช.สงป. กรรมการ/เลขานุการ</a:t>
            </a:r>
          </a:p>
        </p:txBody>
      </p:sp>
      <p:sp>
        <p:nvSpPr>
          <p:cNvPr id="22" name="ลูกศรขวา 21"/>
          <p:cNvSpPr/>
          <p:nvPr/>
        </p:nvSpPr>
        <p:spPr>
          <a:xfrm>
            <a:off x="2558562" y="1595590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2833777" y="5239609"/>
            <a:ext cx="4255511" cy="42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/>
              </a:rPr>
              <a:t>ผบก.งป.</a:t>
            </a:r>
            <a:r>
              <a:rPr lang="en-US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/>
              </a:rPr>
              <a:t>,</a:t>
            </a:r>
            <a:r>
              <a:rPr lang="th-TH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/>
              </a:rPr>
              <a:t> กง., กช., พธ., ยธ. และ </a:t>
            </a:r>
            <a:r>
              <a:rPr lang="th-TH" b="1" dirty="0" err="1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/>
              </a:rPr>
              <a:t>สพ</a:t>
            </a:r>
            <a:r>
              <a:rPr lang="th-TH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/>
              </a:rPr>
              <a:t>.</a:t>
            </a:r>
          </a:p>
        </p:txBody>
      </p:sp>
      <p:sp>
        <p:nvSpPr>
          <p:cNvPr id="24" name="ลูกศรขวา 23"/>
          <p:cNvSpPr/>
          <p:nvPr/>
        </p:nvSpPr>
        <p:spPr>
          <a:xfrm>
            <a:off x="2561488" y="2600838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25" name="ลูกศรขวา 24"/>
          <p:cNvSpPr/>
          <p:nvPr/>
        </p:nvSpPr>
        <p:spPr>
          <a:xfrm>
            <a:off x="2564427" y="3491797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26" name="ลูกศรขวา 25"/>
          <p:cNvSpPr/>
          <p:nvPr/>
        </p:nvSpPr>
        <p:spPr>
          <a:xfrm>
            <a:off x="2567361" y="4365169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27" name="ลูกศรขวา 26"/>
          <p:cNvSpPr/>
          <p:nvPr/>
        </p:nvSpPr>
        <p:spPr>
          <a:xfrm>
            <a:off x="2579083" y="5238540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  <a:cs typeface="TH SarabunPSK" panose="020B0500040200020003"/>
            </a:endParaRPr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407962" y="5900122"/>
            <a:ext cx="928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อำนาจ/หน้าที่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: 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139801" y="5828084"/>
            <a:ext cx="7398093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บริหาร ควบคุม กำกับ ดูแล และเร่งรัดติดตามผลการใช้จ่ายงบประมาณ </a:t>
            </a:r>
          </a:p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/>
              </a:rPr>
              <a:t>รายงานผลการดำเนินงานให้ ผบ.ตร. ทราบ ทุกระยะ</a:t>
            </a:r>
            <a:endParaRPr lang="th-TH" dirty="0">
              <a:solidFill>
                <a:prstClr val="black"/>
              </a:solidFill>
              <a:cs typeface="TH SarabunPSK" panose="020B0500040200020003"/>
            </a:endParaRPr>
          </a:p>
        </p:txBody>
      </p:sp>
      <p:sp>
        <p:nvSpPr>
          <p:cNvPr id="32" name="กล่องข้อความ 31"/>
          <p:cNvSpPr txBox="1"/>
          <p:nvPr/>
        </p:nvSpPr>
        <p:spPr>
          <a:xfrm>
            <a:off x="365998" y="1145703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/>
              </a:rPr>
              <a:t>องค์ประกอบ และ อำนาจหน้าที่</a:t>
            </a: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2978582" y="860078"/>
            <a:ext cx="4227969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0" y="117191"/>
            <a:ext cx="1038899" cy="1030521"/>
          </a:xfrm>
          <a:prstGeom prst="rect">
            <a:avLst/>
          </a:prstGeom>
        </p:spPr>
      </p:pic>
      <p:sp>
        <p:nvSpPr>
          <p:cNvPr id="33" name="กล่องข้อความ 32"/>
          <p:cNvSpPr txBox="1"/>
          <p:nvPr/>
        </p:nvSpPr>
        <p:spPr>
          <a:xfrm>
            <a:off x="8539163" y="156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.2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1535F9F-01DB-4969-9631-1BF04B85F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84" y="1037558"/>
            <a:ext cx="1206803" cy="1509602"/>
          </a:xfrm>
          <a:prstGeom prst="rect">
            <a:avLst/>
          </a:prstGeom>
          <a:effectLst>
            <a:glow rad="63500">
              <a:srgbClr val="C00000"/>
            </a:glow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8509B09-3441-4183-9FB8-51D569342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41" y="2054977"/>
            <a:ext cx="1060947" cy="1327149"/>
          </a:xfrm>
          <a:prstGeom prst="rect">
            <a:avLst/>
          </a:prstGeom>
          <a:effectLst>
            <a:glow rad="63500">
              <a:srgbClr val="00B0F0"/>
            </a:glow>
          </a:effec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1E18A6A-D909-4787-AEB6-6C90EF6C0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393" y="4007596"/>
            <a:ext cx="1075584" cy="1288846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B7930D4E-8BDE-43FC-B462-224CBA352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498" y="2040656"/>
            <a:ext cx="1069252" cy="1337537"/>
          </a:xfrm>
          <a:prstGeom prst="rect">
            <a:avLst/>
          </a:prstGeom>
          <a:effectLst>
            <a:glow rad="63500">
              <a:srgbClr val="00B0F0"/>
            </a:glow>
          </a:effectLst>
        </p:spPr>
      </p:pic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6529750B-9E8A-4855-9960-0953B4E41970}"/>
              </a:ext>
            </a:extLst>
          </p:cNvPr>
          <p:cNvSpPr txBox="1"/>
          <p:nvPr/>
        </p:nvSpPr>
        <p:spPr>
          <a:xfrm>
            <a:off x="2444544" y="2593455"/>
            <a:ext cx="3084059" cy="714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i="0" dirty="0">
                <a:solidFill>
                  <a:srgbClr val="3333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นิรันดร เหลื่อมศรี</a:t>
            </a:r>
          </a:p>
          <a:p>
            <a:pPr>
              <a:lnSpc>
                <a:spcPts val="2400"/>
              </a:lnSpc>
            </a:pPr>
            <a:r>
              <a:rPr lang="en-US" sz="2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/>
              </a:rPr>
              <a:t>  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/>
              </a:rPr>
              <a:t>ผู้ช่วย ผบ.ตร.(บร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/>
              </a:rPr>
              <a:t>4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/>
              </a:rPr>
              <a:t>)/รองประธาน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8773930-06B7-D2ED-CB0F-3459EB6C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726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สี่เหลี่ยมผืนผ้ามุมมน 28"/>
          <p:cNvSpPr/>
          <p:nvPr/>
        </p:nvSpPr>
        <p:spPr>
          <a:xfrm>
            <a:off x="335865" y="5335472"/>
            <a:ext cx="9362049" cy="1427283"/>
          </a:xfrm>
          <a:prstGeom prst="roundRect">
            <a:avLst/>
          </a:prstGeom>
          <a:solidFill>
            <a:srgbClr val="EBFFFF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444500" y="-14070"/>
            <a:ext cx="9037514" cy="11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 คณะกรรมการเร่งรัดฯ ที่ 1/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ธ.ค.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b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คำสั่งคณะกรรมการเร่งรัดฯ ที่ 1/2565 ลง 7 เม.ย.65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2800"/>
              </a:lnSpc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แต่งตั้งคณะทำงานเร่งรัดและติดตามผลการใช้จ่ายงบประมาณระดับเจ้าหน้าที่</a:t>
            </a: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7345E91F-FA90-42E6-9BDE-F70875D3D16E}"/>
              </a:ext>
            </a:extLst>
          </p:cNvPr>
          <p:cNvGrpSpPr/>
          <p:nvPr/>
        </p:nvGrpSpPr>
        <p:grpSpPr>
          <a:xfrm>
            <a:off x="250870" y="1614286"/>
            <a:ext cx="2225044" cy="498882"/>
            <a:chOff x="250870" y="1375130"/>
            <a:chExt cx="2225044" cy="498882"/>
          </a:xfrm>
        </p:grpSpPr>
        <p:sp>
          <p:nvSpPr>
            <p:cNvPr id="7" name="สี่เหลี่ยมผืนผ้ามุมมน 6"/>
            <p:cNvSpPr/>
            <p:nvPr/>
          </p:nvSpPr>
          <p:spPr>
            <a:xfrm>
              <a:off x="253218" y="1375130"/>
              <a:ext cx="2222696" cy="492369"/>
            </a:xfrm>
            <a:prstGeom prst="roundRect">
              <a:avLst/>
            </a:prstGeom>
            <a:solidFill>
              <a:srgbClr val="FFFF99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6" name="กล่องข้อความ 5"/>
            <p:cNvSpPr txBox="1"/>
            <p:nvPr/>
          </p:nvSpPr>
          <p:spPr>
            <a:xfrm>
              <a:off x="250870" y="1422606"/>
              <a:ext cx="218049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th-TH" sz="30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หัวหน้าคณะทำงาน</a:t>
              </a:r>
            </a:p>
          </p:txBody>
        </p:sp>
      </p:grpSp>
      <p:sp>
        <p:nvSpPr>
          <p:cNvPr id="8" name="สี่เหลี่ยมผืนผ้ามุมมน 7"/>
          <p:cNvSpPr/>
          <p:nvPr/>
        </p:nvSpPr>
        <p:spPr>
          <a:xfrm>
            <a:off x="250870" y="2451825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365758" y="2532713"/>
            <a:ext cx="206560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รองหัวหน้า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262592" y="3293486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59374" y="3318405"/>
            <a:ext cx="206560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คณะทำงาน</a:t>
            </a: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288381" y="4000276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288381" y="4072372"/>
            <a:ext cx="218049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b="1" dirty="0" err="1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คทง</a:t>
            </a:r>
            <a:r>
              <a:rPr lang="th-TH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2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/เลขานุการ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300101" y="4715894"/>
            <a:ext cx="2222696" cy="49236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300101" y="4779198"/>
            <a:ext cx="218049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th-TH" b="1" dirty="0" err="1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คทง</a:t>
            </a:r>
            <a:r>
              <a:rPr lang="th-TH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200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/ผู้ช่วยเลขาฯ</a:t>
            </a:r>
            <a:endParaRPr lang="th-TH" sz="2400" b="1" dirty="0">
              <a:solidFill>
                <a:srgbClr val="0033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232617" y="1126405"/>
            <a:ext cx="3821457" cy="94673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พล.ต.ท.โชคชัย เหลืองอ่อน</a:t>
            </a:r>
          </a:p>
          <a:p>
            <a:pPr>
              <a:lnSpc>
                <a:spcPts val="2600"/>
              </a:lnSpc>
            </a:pPr>
            <a:r>
              <a:rPr lang="th-TH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ผบช.สงป./หัวหน้าคณะทำงานฯ</a:t>
            </a: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2659191" y="2476717"/>
            <a:ext cx="2549096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พล.ต.ต.หญิง วัลลภา </a:t>
            </a:r>
            <a:r>
              <a:rPr lang="th-TH" sz="2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ศิริรักษ์</a:t>
            </a:r>
          </a:p>
          <a:p>
            <a:pPr algn="r">
              <a:lnSpc>
                <a:spcPts val="2400"/>
              </a:lnSpc>
            </a:pPr>
            <a:r>
              <a:rPr lang="th-TH" sz="2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ผบช.สงป./รองหัวหน้าฯ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7141764" y="2464222"/>
            <a:ext cx="2970426" cy="715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พล.ต.ต.ภาณุพงศ์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ชอบเพื่อน</a:t>
            </a:r>
            <a:endParaRPr lang="th-TH" sz="22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2400"/>
              </a:lnSpc>
            </a:pPr>
            <a:r>
              <a:rPr lang="th-TH" sz="2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ผบช.สงป./รองหัวหน้าฯ</a:t>
            </a: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2789857" y="3342275"/>
            <a:ext cx="6597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 บช. , บก. ในสังกัด สง.ผบ.ตร. และ  ผบก.งป.</a:t>
            </a:r>
          </a:p>
        </p:txBody>
      </p:sp>
      <p:sp>
        <p:nvSpPr>
          <p:cNvPr id="21" name="กล่องข้อความ 20"/>
          <p:cNvSpPr txBox="1"/>
          <p:nvPr/>
        </p:nvSpPr>
        <p:spPr>
          <a:xfrm>
            <a:off x="3823110" y="4062814"/>
            <a:ext cx="2467342" cy="7148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พล.ต.ต.ศรีศักดิ์ </a:t>
            </a:r>
            <a:r>
              <a:rPr lang="th-TH" sz="2400" b="1" dirty="0" err="1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คัมภีรญา</a:t>
            </a:r>
            <a: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</a:t>
            </a:r>
            <a:b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ผบก.งป./เลขานุการ</a:t>
            </a:r>
            <a:endParaRPr lang="th-TH" sz="3200" b="1" dirty="0">
              <a:solidFill>
                <a:srgbClr val="CC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ลูกศรขวา 21"/>
          <p:cNvSpPr/>
          <p:nvPr/>
        </p:nvSpPr>
        <p:spPr>
          <a:xfrm>
            <a:off x="2558562" y="1718032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2886690" y="4811806"/>
            <a:ext cx="5827236" cy="43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sz="3200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ผบก.งป.</a:t>
            </a:r>
            <a:r>
              <a:rPr lang="en-US" sz="3200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3200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ผู้แทน กง., กช., พธ., ยธ. และ </a:t>
            </a:r>
            <a:r>
              <a:rPr lang="th-TH" sz="3200" b="1" dirty="0" err="1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</a:t>
            </a:r>
            <a:r>
              <a:rPr lang="th-TH" sz="3200" b="1" dirty="0">
                <a:solidFill>
                  <a:srgbClr val="00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24" name="ลูกศรขวา 23"/>
          <p:cNvSpPr/>
          <p:nvPr/>
        </p:nvSpPr>
        <p:spPr>
          <a:xfrm>
            <a:off x="2561496" y="2555573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5" name="ลูกศรขวา 24"/>
          <p:cNvSpPr/>
          <p:nvPr/>
        </p:nvSpPr>
        <p:spPr>
          <a:xfrm>
            <a:off x="2564427" y="3383160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6" name="ลูกศรขวา 25"/>
          <p:cNvSpPr/>
          <p:nvPr/>
        </p:nvSpPr>
        <p:spPr>
          <a:xfrm>
            <a:off x="2567361" y="4104020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7" name="ลูกศรขวา 26"/>
          <p:cNvSpPr/>
          <p:nvPr/>
        </p:nvSpPr>
        <p:spPr>
          <a:xfrm>
            <a:off x="2579083" y="4807327"/>
            <a:ext cx="197924" cy="323556"/>
          </a:xfrm>
          <a:prstGeom prst="rightArrow">
            <a:avLst/>
          </a:prstGeom>
          <a:solidFill>
            <a:srgbClr val="FFFFCC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417015" y="5440917"/>
            <a:ext cx="1731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อำนาจ/หน้าที่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2139801" y="5368879"/>
            <a:ext cx="7558113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เร่งรัดติดตามการใช้จ่ายงบประมาณ</a:t>
            </a:r>
          </a:p>
          <a:p>
            <a:pPr marL="180975" indent="-180975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กำหนดการประชุมคณะทำงานฯ ตามความจำเป็นและเหมาะสม</a:t>
            </a:r>
          </a:p>
          <a:p>
            <a:pPr marL="180975" indent="-180975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ให้ทุกหน่วยให้ความร่วมมือ จัดส่งข้อมูล</a:t>
            </a:r>
          </a:p>
          <a:p>
            <a:pPr marL="180975" indent="-180975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 บก./ภ.จว. จัดเจ้าหน้าที่ งบประมาณ การเงิน และ พัสดุ ร่วมเฝ้าฟังการประชุม</a:t>
            </a:r>
          </a:p>
        </p:txBody>
      </p:sp>
      <p:sp>
        <p:nvSpPr>
          <p:cNvPr id="32" name="กล่องข้อความ 31"/>
          <p:cNvSpPr txBox="1"/>
          <p:nvPr/>
        </p:nvSpPr>
        <p:spPr>
          <a:xfrm>
            <a:off x="3485" y="1129063"/>
            <a:ext cx="28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 และ อำนาจหน้าที่</a:t>
            </a: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3087961" y="1112337"/>
            <a:ext cx="42279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กล่องข้อความ 32"/>
          <p:cNvSpPr txBox="1"/>
          <p:nvPr/>
        </p:nvSpPr>
        <p:spPr>
          <a:xfrm>
            <a:off x="8760179" y="2307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2.2.1</a:t>
            </a:r>
          </a:p>
        </p:txBody>
      </p:sp>
      <p:pic>
        <p:nvPicPr>
          <p:cNvPr id="38" name="รูปภาพ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1" y="117192"/>
            <a:ext cx="703340" cy="697668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182CC447-1550-4AE4-BDF3-60DE7427E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r="3625"/>
          <a:stretch/>
        </p:blipFill>
        <p:spPr>
          <a:xfrm>
            <a:off x="6292836" y="2103399"/>
            <a:ext cx="847307" cy="1101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rgbClr val="FFC000"/>
            </a:glow>
            <a:outerShdw blurRad="76200" dist="38100" dir="78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279400" h="88900" prst="relaxedInset"/>
            <a:bevelB w="114300"/>
            <a:contourClr>
              <a:srgbClr val="969696"/>
            </a:contourClr>
          </a:sp3d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AF1EF29-F329-4DAE-B9B7-229AF6F65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900" y="1225705"/>
            <a:ext cx="893962" cy="1213257"/>
          </a:xfrm>
          <a:prstGeom prst="rect">
            <a:avLst/>
          </a:prstGeom>
          <a:effectLst>
            <a:glow rad="88900">
              <a:srgbClr val="00B0F0"/>
            </a:glow>
          </a:effec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A7E2C7E0-4062-4ABB-AE4C-59092C797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154" y="2099850"/>
            <a:ext cx="893962" cy="1104802"/>
          </a:xfrm>
          <a:prstGeom prst="rect">
            <a:avLst/>
          </a:prstGeom>
          <a:effectLst>
            <a:glow rad="63500">
              <a:srgbClr val="FFC000"/>
            </a:glow>
          </a:effectLst>
          <a:scene3d>
            <a:camera prst="orthographicFront"/>
            <a:lightRig rig="threePt" dir="t"/>
          </a:scene3d>
          <a:sp3d>
            <a:bevelT w="279400" h="88900"/>
            <a:bevelB w="114300" prst="hardEdge"/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6DA1F08-B6C4-433F-9333-E641A9C9B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961" y="3803153"/>
            <a:ext cx="723429" cy="921191"/>
          </a:xfrm>
          <a:prstGeom prst="rect">
            <a:avLst/>
          </a:prstGeom>
          <a:effectLst>
            <a:glow rad="76200">
              <a:srgbClr val="C00000"/>
            </a:glow>
          </a:effec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FFFE3934-DBAE-4155-BAD8-F67104EAE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475" y="3794042"/>
            <a:ext cx="769892" cy="992754"/>
          </a:xfrm>
          <a:prstGeom prst="rect">
            <a:avLst/>
          </a:prstGeom>
          <a:effectLst>
            <a:glow rad="76200">
              <a:srgbClr val="C00000"/>
            </a:glow>
          </a:effectLst>
        </p:spPr>
      </p:pic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C17DBA46-F2E5-4A27-BED0-A39918757EDC}"/>
              </a:ext>
            </a:extLst>
          </p:cNvPr>
          <p:cNvSpPr txBox="1"/>
          <p:nvPr/>
        </p:nvSpPr>
        <p:spPr>
          <a:xfrm>
            <a:off x="7154150" y="4032510"/>
            <a:ext cx="2792752" cy="7148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พล.ต.ต.หญิง </a:t>
            </a:r>
            <a:r>
              <a:rPr lang="th-TH" sz="2400" b="1" dirty="0" err="1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</a:t>
            </a:r>
            <a: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ดานันท์ คมขำ</a:t>
            </a:r>
            <a:b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CC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ผบก.ประจำ สตส./ผู้ช่วยเลขาฯ</a:t>
            </a:r>
            <a:endParaRPr lang="th-TH" sz="3200" b="1" dirty="0">
              <a:solidFill>
                <a:srgbClr val="CC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ตัวแทนหมายเลขสไลด์ 16">
            <a:extLst>
              <a:ext uri="{FF2B5EF4-FFF2-40B4-BE49-F238E27FC236}">
                <a16:creationId xmlns:a16="http://schemas.microsoft.com/office/drawing/2014/main" id="{1877C4B2-F102-3FFF-792E-FC41A597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1924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7CC99-E5E0-7446-2B91-C80615623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5026" r="8296" b="46478"/>
          <a:stretch/>
        </p:blipFill>
        <p:spPr>
          <a:xfrm>
            <a:off x="4953000" y="-6107"/>
            <a:ext cx="4849696" cy="36926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64AD3-AFF3-A7FD-60E6-DC74E54B4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" y="0"/>
            <a:ext cx="4753154" cy="672147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E7B18CD-E0CF-48E3-AA67-FB08CC4D09D0}"/>
              </a:ext>
            </a:extLst>
          </p:cNvPr>
          <p:cNvSpPr txBox="1"/>
          <p:nvPr/>
        </p:nvSpPr>
        <p:spPr>
          <a:xfrm>
            <a:off x="4119608" y="3551789"/>
            <a:ext cx="5683088" cy="20960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ต.ค.65 สำนักงบประมาณ จัดสรรงบประมาณ</a:t>
            </a:r>
          </a:p>
          <a:p>
            <a:pPr marL="269875" marR="0" lvl="0" indent="-182563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รายจ่ายประจำ 50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</a:p>
          <a:p>
            <a:pPr marL="269875" marR="0" lvl="0" indent="-182563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รายจ่ายลงทุนปีเดียว 100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</a:p>
          <a:p>
            <a:pPr marL="269875" marR="0" lvl="0" indent="-182563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รายจ่ายลงทุนผูกพันเดิม ตามแผน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สงป.301-302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9875" marR="0" lvl="0" indent="-182563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รายจ่ายลงทุนผูกพันใหม่ ตามแผน สงป.301-302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23794E6-737E-4880-A97B-686DCE3DA015}"/>
              </a:ext>
            </a:extLst>
          </p:cNvPr>
          <p:cNvSpPr txBox="1"/>
          <p:nvPr/>
        </p:nvSpPr>
        <p:spPr>
          <a:xfrm>
            <a:off x="8914927" y="2307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F96702B0-658E-2483-6CC5-E24D832B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7343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1">
            <a:extLst>
              <a:ext uri="{FF2B5EF4-FFF2-40B4-BE49-F238E27FC236}">
                <a16:creationId xmlns:a16="http://schemas.microsoft.com/office/drawing/2014/main" id="{8A7065D1-AE53-FE7C-19C8-566019B3352A}"/>
              </a:ext>
            </a:extLst>
          </p:cNvPr>
          <p:cNvSpPr txBox="1"/>
          <p:nvPr/>
        </p:nvSpPr>
        <p:spPr>
          <a:xfrm>
            <a:off x="-105053" y="4464559"/>
            <a:ext cx="9906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กองทุนเพื่อการสืบสวนและสอบสวนคดีอาญา ได้รับ 505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,000,000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บาท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DF8A6F-234C-B390-0B83-BC8F2F32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/>
          <a:stretch/>
        </p:blipFill>
        <p:spPr>
          <a:xfrm>
            <a:off x="77533" y="421029"/>
            <a:ext cx="9828467" cy="3991833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FDAFF2B-5A0B-4A0B-B1FB-99249A4C7A1B}"/>
              </a:ext>
            </a:extLst>
          </p:cNvPr>
          <p:cNvSpPr txBox="1"/>
          <p:nvPr/>
        </p:nvSpPr>
        <p:spPr>
          <a:xfrm>
            <a:off x="8790870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FA4CD47E-55D0-C4B9-A202-7068E890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657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08DA0D-40F2-1243-2173-564550ABABA2}"/>
              </a:ext>
            </a:extLst>
          </p:cNvPr>
          <p:cNvGraphicFramePr>
            <a:graphicFrameLocks noGrp="1"/>
          </p:cNvGraphicFramePr>
          <p:nvPr/>
        </p:nvGraphicFramePr>
        <p:xfrm>
          <a:off x="119062" y="62753"/>
          <a:ext cx="9667875" cy="6698409"/>
        </p:xfrm>
        <a:graphic>
          <a:graphicData uri="http://schemas.openxmlformats.org/drawingml/2006/table">
            <a:tbl>
              <a:tblPr/>
              <a:tblGrid>
                <a:gridCol w="355736">
                  <a:extLst>
                    <a:ext uri="{9D8B030D-6E8A-4147-A177-3AD203B41FA5}">
                      <a16:colId xmlns:a16="http://schemas.microsoft.com/office/drawing/2014/main" val="2215032512"/>
                    </a:ext>
                  </a:extLst>
                </a:gridCol>
                <a:gridCol w="2920004">
                  <a:extLst>
                    <a:ext uri="{9D8B030D-6E8A-4147-A177-3AD203B41FA5}">
                      <a16:colId xmlns:a16="http://schemas.microsoft.com/office/drawing/2014/main" val="44182310"/>
                    </a:ext>
                  </a:extLst>
                </a:gridCol>
                <a:gridCol w="1278427">
                  <a:extLst>
                    <a:ext uri="{9D8B030D-6E8A-4147-A177-3AD203B41FA5}">
                      <a16:colId xmlns:a16="http://schemas.microsoft.com/office/drawing/2014/main" val="2578152858"/>
                    </a:ext>
                  </a:extLst>
                </a:gridCol>
                <a:gridCol w="1278427">
                  <a:extLst>
                    <a:ext uri="{9D8B030D-6E8A-4147-A177-3AD203B41FA5}">
                      <a16:colId xmlns:a16="http://schemas.microsoft.com/office/drawing/2014/main" val="71333908"/>
                    </a:ext>
                  </a:extLst>
                </a:gridCol>
                <a:gridCol w="1278427">
                  <a:extLst>
                    <a:ext uri="{9D8B030D-6E8A-4147-A177-3AD203B41FA5}">
                      <a16:colId xmlns:a16="http://schemas.microsoft.com/office/drawing/2014/main" val="567846939"/>
                    </a:ext>
                  </a:extLst>
                </a:gridCol>
                <a:gridCol w="1278427">
                  <a:extLst>
                    <a:ext uri="{9D8B030D-6E8A-4147-A177-3AD203B41FA5}">
                      <a16:colId xmlns:a16="http://schemas.microsoft.com/office/drawing/2014/main" val="3757286764"/>
                    </a:ext>
                  </a:extLst>
                </a:gridCol>
                <a:gridCol w="1278427">
                  <a:extLst>
                    <a:ext uri="{9D8B030D-6E8A-4147-A177-3AD203B41FA5}">
                      <a16:colId xmlns:a16="http://schemas.microsoft.com/office/drawing/2014/main" val="2596041604"/>
                    </a:ext>
                  </a:extLst>
                </a:gridCol>
              </a:tblGrid>
              <a:tr h="442882">
                <a:tc gridSpan="7">
                  <a:txBody>
                    <a:bodyPr/>
                    <a:lstStyle/>
                    <a:p>
                      <a:pPr algn="ctr" fontAlgn="t"/>
                      <a:endParaRPr lang="th-TH" sz="3600" b="1" i="0" u="none" strike="noStrike" dirty="0">
                        <a:solidFill>
                          <a:srgbClr val="3333FF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7701" marR="7701" marT="77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18371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รายการสำคัญ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66 - 65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7701" marR="7701" marT="7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481345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ค่าเช่าบ้าน - ค่าตอบแทนภาครัฐ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433,136,600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475,482,300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515,989,200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40,506,900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8.52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82252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ค่าวัสดุน้ำมันเชื้อเพลิง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4,430,757,700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2,914,663,100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4,087,500,000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1,172,836,900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40.24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231659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ค่าเช่ารถ(ผูกพัน)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3,332,832,000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3,352,801,000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3,654,123,000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301,322,000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8.99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746703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ค่าฝึกอบรมและสัมมนา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286,429,200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745,600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329,069,300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328,323,700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44,034.83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024734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ค่าผลิตตำรวจ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408,434,200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408,434,200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359,869,900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-48,564,300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-11.89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83564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ค่าฝึกยุทธวิธีตำรวจ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297,625,200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343,477,500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384,192,600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40,715,100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11.85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314251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ค่าวัสดุเครื่องแต่งกาย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182,037,800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182,972,800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207,920,000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24,947,200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13.63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44280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ค่าเบี้ยเลี้ยง ค่าเช่าที่พัก และพาหนะ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4,286,765,500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4,072,053,200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4,077,304,400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5,251,200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0.13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180229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ค่าสาธารณูปโภค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959,932,100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902,530,900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893,283,000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-9,247,900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-1.02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402507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เงินอุดหนุนจัดการศึกษา นร.ตชด.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173,997,000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171,162,500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193,048,500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21,886,000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12.79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897953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เงินอุดหนุนอาหารเสริมนม </a:t>
                      </a:r>
                      <a:r>
                        <a:rPr lang="th-TH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.ตชด.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51,063,600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49,590,700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51,580,000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1,989,300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4.01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84162"/>
                  </a:ext>
                </a:extLst>
              </a:tr>
              <a:tr h="7225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คชจ.ปราบปรามนักค้ายาเสพติดสกัดกั้นนำเข้า-ส่งออกยาเสพติด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723,884,300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601,268,700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623,904,700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22,636,000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3.76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628598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คชจ.เดินทางไปต่างประเทศชั่วคราว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21,804,900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 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29,823,500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29,823,500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100.00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91287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คชจ.ชุมชนยั่งยืนแก้ปัญหายาเสพติด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84,384,000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 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72,818,000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72,818,000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100.00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537639"/>
                  </a:ext>
                </a:extLst>
              </a:tr>
              <a:tr h="3612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7701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คชจ.จัดการศึกษา </a:t>
                      </a:r>
                      <a:r>
                        <a:rPr lang="th-TH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.ตชด.</a:t>
                      </a:r>
                    </a:p>
                  </a:txBody>
                  <a:tcPr marL="72000" marR="7701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54,955,400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54,955,400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133,140,000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78,184,600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142.27 </a:t>
                      </a:r>
                    </a:p>
                  </a:txBody>
                  <a:tcPr marL="7701" marR="72000" marT="77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522525"/>
                  </a:ext>
                </a:extLst>
              </a:tr>
            </a:tbl>
          </a:graphicData>
        </a:graphic>
      </p:graphicFrame>
      <p:sp>
        <p:nvSpPr>
          <p:cNvPr id="4" name="สี่เหลี่ยมผืนผ้า 4">
            <a:extLst>
              <a:ext uri="{FF2B5EF4-FFF2-40B4-BE49-F238E27FC236}">
                <a16:creationId xmlns:a16="http://schemas.microsoft.com/office/drawing/2014/main" id="{D5D1CFB3-43FC-E6B6-1D1D-78E07FC0F0D8}"/>
              </a:ext>
            </a:extLst>
          </p:cNvPr>
          <p:cNvSpPr/>
          <p:nvPr/>
        </p:nvSpPr>
        <p:spPr>
          <a:xfrm>
            <a:off x="70894" y="1296885"/>
            <a:ext cx="9716044" cy="365125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6C70ED1-273D-BD87-D74F-8C760A529306}"/>
              </a:ext>
            </a:extLst>
          </p:cNvPr>
          <p:cNvSpPr/>
          <p:nvPr/>
        </p:nvSpPr>
        <p:spPr>
          <a:xfrm>
            <a:off x="70894" y="2055710"/>
            <a:ext cx="9716044" cy="311150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4">
            <a:extLst>
              <a:ext uri="{FF2B5EF4-FFF2-40B4-BE49-F238E27FC236}">
                <a16:creationId xmlns:a16="http://schemas.microsoft.com/office/drawing/2014/main" id="{B13CE1E4-0A14-A8B7-5E71-177EEA9726C2}"/>
              </a:ext>
            </a:extLst>
          </p:cNvPr>
          <p:cNvSpPr/>
          <p:nvPr/>
        </p:nvSpPr>
        <p:spPr>
          <a:xfrm>
            <a:off x="70894" y="5653087"/>
            <a:ext cx="9716044" cy="741363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4">
            <a:extLst>
              <a:ext uri="{FF2B5EF4-FFF2-40B4-BE49-F238E27FC236}">
                <a16:creationId xmlns:a16="http://schemas.microsoft.com/office/drawing/2014/main" id="{8FAC30F6-3E04-FE0C-754A-48493905CA77}"/>
              </a:ext>
            </a:extLst>
          </p:cNvPr>
          <p:cNvSpPr/>
          <p:nvPr/>
        </p:nvSpPr>
        <p:spPr>
          <a:xfrm>
            <a:off x="70894" y="2433536"/>
            <a:ext cx="9716044" cy="3111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4">
            <a:extLst>
              <a:ext uri="{FF2B5EF4-FFF2-40B4-BE49-F238E27FC236}">
                <a16:creationId xmlns:a16="http://schemas.microsoft.com/office/drawing/2014/main" id="{7B58B0DD-8F47-9A8E-7FC8-9F0875A2DBBC}"/>
              </a:ext>
            </a:extLst>
          </p:cNvPr>
          <p:cNvSpPr/>
          <p:nvPr/>
        </p:nvSpPr>
        <p:spPr>
          <a:xfrm>
            <a:off x="70894" y="3879851"/>
            <a:ext cx="9716044" cy="3111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3A67010-5822-81D3-499C-BA0B781A6AEB}"/>
              </a:ext>
            </a:extLst>
          </p:cNvPr>
          <p:cNvSpPr txBox="1"/>
          <p:nvPr/>
        </p:nvSpPr>
        <p:spPr>
          <a:xfrm>
            <a:off x="119061" y="-48125"/>
            <a:ext cx="966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rPr>
              <a:t>งบประจำ รายการสำคัญปี 2564 - 2566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5035522-CC6C-4677-9768-40BDFB704CC7}"/>
              </a:ext>
            </a:extLst>
          </p:cNvPr>
          <p:cNvSpPr txBox="1"/>
          <p:nvPr/>
        </p:nvSpPr>
        <p:spPr>
          <a:xfrm>
            <a:off x="8790870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2.3.2</a:t>
            </a:r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C4CCCC0D-02EB-9535-86D7-7F9FB947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225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A1B61-016C-0DDB-DBBF-C14859C27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4399" r="4135" b="5660"/>
          <a:stretch/>
        </p:blipFill>
        <p:spPr>
          <a:xfrm>
            <a:off x="79240" y="96249"/>
            <a:ext cx="4801569" cy="6639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BF647B-CFA7-41D4-8D11-BDF5D9BC0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t="8023" r="10216" b="5742"/>
          <a:stretch/>
        </p:blipFill>
        <p:spPr>
          <a:xfrm>
            <a:off x="5001128" y="84217"/>
            <a:ext cx="4849046" cy="67266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BB4A2DD-9ACB-4D67-9E4B-F2933E4FA48D}"/>
              </a:ext>
            </a:extLst>
          </p:cNvPr>
          <p:cNvSpPr txBox="1"/>
          <p:nvPr/>
        </p:nvSpPr>
        <p:spPr>
          <a:xfrm>
            <a:off x="8790870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040E4F0-0128-18E2-8D06-768BFB1D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4288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B17E853-1507-4659-53C4-E955DDA71843}"/>
              </a:ext>
            </a:extLst>
          </p:cNvPr>
          <p:cNvSpPr txBox="1"/>
          <p:nvPr/>
        </p:nvSpPr>
        <p:spPr>
          <a:xfrm>
            <a:off x="83389" y="14696"/>
            <a:ext cx="96012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รายละเอียดการจัดสรรงบประมาณ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(งบดำเนินงาน)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จำแนกหน่วยงาน ปี 2564 – 2566</a:t>
            </a:r>
          </a:p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รวมหน่วยงานในสังกัด สง.ผบ.ตร. และส่วนการศึกษาและบริการ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88451D4-1729-1468-90E6-DF25CB2AA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44" b="2573"/>
          <a:stretch/>
        </p:blipFill>
        <p:spPr>
          <a:xfrm>
            <a:off x="387498" y="572610"/>
            <a:ext cx="9131004" cy="6219077"/>
          </a:xfrm>
          <a:prstGeom prst="rect">
            <a:avLst/>
          </a:prstGeom>
        </p:spPr>
      </p:pic>
      <p:sp>
        <p:nvSpPr>
          <p:cNvPr id="2" name="ลูกศร: ลง 1">
            <a:extLst>
              <a:ext uri="{FF2B5EF4-FFF2-40B4-BE49-F238E27FC236}">
                <a16:creationId xmlns:a16="http://schemas.microsoft.com/office/drawing/2014/main" id="{815D63DE-50D5-C60D-125D-787DEC669A2E}"/>
              </a:ext>
            </a:extLst>
          </p:cNvPr>
          <p:cNvSpPr/>
          <p:nvPr/>
        </p:nvSpPr>
        <p:spPr>
          <a:xfrm>
            <a:off x="8626644" y="365482"/>
            <a:ext cx="505326" cy="329758"/>
          </a:xfrm>
          <a:prstGeom prst="downArrow">
            <a:avLst/>
          </a:prstGeom>
          <a:solidFill>
            <a:srgbClr val="F86F1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70CDD77-57A0-4A89-B141-DB6D56138D74}"/>
              </a:ext>
            </a:extLst>
          </p:cNvPr>
          <p:cNvSpPr txBox="1"/>
          <p:nvPr/>
        </p:nvSpPr>
        <p:spPr>
          <a:xfrm>
            <a:off x="8790870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2.3.4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358C49C5-01A8-A729-916E-8E238731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974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46963F-4330-3E65-D673-6DC2717BF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"/>
          <a:stretch/>
        </p:blipFill>
        <p:spPr>
          <a:xfrm>
            <a:off x="381001" y="131782"/>
            <a:ext cx="9233730" cy="6690126"/>
          </a:xfrm>
          <a:prstGeom prst="rect">
            <a:avLst/>
          </a:prstGeom>
        </p:spPr>
      </p:pic>
      <p:sp>
        <p:nvSpPr>
          <p:cNvPr id="2" name="ลูกศร: ลง 1">
            <a:extLst>
              <a:ext uri="{FF2B5EF4-FFF2-40B4-BE49-F238E27FC236}">
                <a16:creationId xmlns:a16="http://schemas.microsoft.com/office/drawing/2014/main" id="{A9E76B89-EC14-B9C5-0869-6CBBC9949E7D}"/>
              </a:ext>
            </a:extLst>
          </p:cNvPr>
          <p:cNvSpPr/>
          <p:nvPr/>
        </p:nvSpPr>
        <p:spPr>
          <a:xfrm>
            <a:off x="8674770" y="-30185"/>
            <a:ext cx="505326" cy="204754"/>
          </a:xfrm>
          <a:prstGeom prst="downArrow">
            <a:avLst/>
          </a:prstGeom>
          <a:solidFill>
            <a:srgbClr val="F86F1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D1D10E5B-F5E8-4822-A40D-5D890B4A1E18}"/>
              </a:ext>
            </a:extLst>
          </p:cNvPr>
          <p:cNvSpPr txBox="1"/>
          <p:nvPr/>
        </p:nvSpPr>
        <p:spPr>
          <a:xfrm>
            <a:off x="8967434" y="-112474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2.3.5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01980009-86CA-7ED1-04DF-6BD32F35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272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b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ผบ.ตร.(บร)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1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ประธานแจ้งให้ที่ประชุมทราบ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55D583A-3F01-41BB-8818-D090B5F0E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16" y="130140"/>
            <a:ext cx="2694280" cy="3370299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CA276862-8A7C-479D-D11E-71C6C08C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990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D0B43B-C9A2-EADD-5F16-9EDC7A2EE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11385" r="7103" b="1242"/>
          <a:stretch/>
        </p:blipFill>
        <p:spPr>
          <a:xfrm>
            <a:off x="74645" y="195943"/>
            <a:ext cx="4198775" cy="5906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FACFEC-FF98-3EA8-C8DB-DEE267ECA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1" t="3915" r="20857" b="6006"/>
          <a:stretch/>
        </p:blipFill>
        <p:spPr>
          <a:xfrm>
            <a:off x="4189440" y="42115"/>
            <a:ext cx="5533057" cy="6759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B487805F-B074-322F-4F9E-76EA24672C10}"/>
              </a:ext>
            </a:extLst>
          </p:cNvPr>
          <p:cNvGrpSpPr/>
          <p:nvPr/>
        </p:nvGrpSpPr>
        <p:grpSpPr>
          <a:xfrm>
            <a:off x="5222481" y="1162329"/>
            <a:ext cx="4655434" cy="4512898"/>
            <a:chOff x="5222481" y="1162329"/>
            <a:chExt cx="4655434" cy="4512898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BA629C76-D36D-0EE0-AE2C-201E83727B32}"/>
                </a:ext>
              </a:extLst>
            </p:cNvPr>
            <p:cNvGrpSpPr/>
            <p:nvPr/>
          </p:nvGrpSpPr>
          <p:grpSpPr>
            <a:xfrm>
              <a:off x="9677120" y="1162329"/>
              <a:ext cx="200795" cy="4507978"/>
              <a:chOff x="9677120" y="1162329"/>
              <a:chExt cx="200795" cy="4507978"/>
            </a:xfrm>
          </p:grpSpPr>
          <p:sp>
            <p:nvSpPr>
              <p:cNvPr id="2" name="ดาว: 5 แฉก 1">
                <a:extLst>
                  <a:ext uri="{FF2B5EF4-FFF2-40B4-BE49-F238E27FC236}">
                    <a16:creationId xmlns:a16="http://schemas.microsoft.com/office/drawing/2014/main" id="{E3F8323A-3451-B1D4-B75B-B2861F2AC550}"/>
                  </a:ext>
                </a:extLst>
              </p:cNvPr>
              <p:cNvSpPr/>
              <p:nvPr/>
            </p:nvSpPr>
            <p:spPr>
              <a:xfrm>
                <a:off x="9715823" y="1162329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" name="ดาว: 5 แฉก 3">
                <a:extLst>
                  <a:ext uri="{FF2B5EF4-FFF2-40B4-BE49-F238E27FC236}">
                    <a16:creationId xmlns:a16="http://schemas.microsoft.com/office/drawing/2014/main" id="{040A4433-200A-0E33-992B-B32369799324}"/>
                  </a:ext>
                </a:extLst>
              </p:cNvPr>
              <p:cNvSpPr/>
              <p:nvPr/>
            </p:nvSpPr>
            <p:spPr>
              <a:xfrm>
                <a:off x="9705995" y="3268889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" name="ดาว: 5 แฉก 5">
                <a:extLst>
                  <a:ext uri="{FF2B5EF4-FFF2-40B4-BE49-F238E27FC236}">
                    <a16:creationId xmlns:a16="http://schemas.microsoft.com/office/drawing/2014/main" id="{3E769052-88A0-44B7-0B85-277BDCBD78CB}"/>
                  </a:ext>
                </a:extLst>
              </p:cNvPr>
              <p:cNvSpPr/>
              <p:nvPr/>
            </p:nvSpPr>
            <p:spPr>
              <a:xfrm>
                <a:off x="9696163" y="3561395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ดาว: 5 แฉก 6">
                <a:extLst>
                  <a:ext uri="{FF2B5EF4-FFF2-40B4-BE49-F238E27FC236}">
                    <a16:creationId xmlns:a16="http://schemas.microsoft.com/office/drawing/2014/main" id="{7DFA9F46-04EF-F933-D9A8-6ADB60C9A9A3}"/>
                  </a:ext>
                </a:extLst>
              </p:cNvPr>
              <p:cNvSpPr/>
              <p:nvPr/>
            </p:nvSpPr>
            <p:spPr>
              <a:xfrm>
                <a:off x="9686330" y="2526554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ดาว: 5 แฉก 7">
                <a:extLst>
                  <a:ext uri="{FF2B5EF4-FFF2-40B4-BE49-F238E27FC236}">
                    <a16:creationId xmlns:a16="http://schemas.microsoft.com/office/drawing/2014/main" id="{A3F123D6-EC87-DEFD-0828-11F01B335567}"/>
                  </a:ext>
                </a:extLst>
              </p:cNvPr>
              <p:cNvSpPr/>
              <p:nvPr/>
            </p:nvSpPr>
            <p:spPr>
              <a:xfrm>
                <a:off x="9677120" y="4013688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ดาว: 5 แฉก 8">
                <a:extLst>
                  <a:ext uri="{FF2B5EF4-FFF2-40B4-BE49-F238E27FC236}">
                    <a16:creationId xmlns:a16="http://schemas.microsoft.com/office/drawing/2014/main" id="{D7012BEA-FAB2-7D73-5035-2337BD2BF2E2}"/>
                  </a:ext>
                </a:extLst>
              </p:cNvPr>
              <p:cNvSpPr/>
              <p:nvPr/>
            </p:nvSpPr>
            <p:spPr>
              <a:xfrm>
                <a:off x="9696166" y="4453676"/>
                <a:ext cx="162092" cy="162091"/>
              </a:xfrm>
              <a:prstGeom prst="star5">
                <a:avLst/>
              </a:prstGeom>
              <a:solidFill>
                <a:srgbClr val="FC2E20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ดาว: 5 แฉก 10">
                <a:extLst>
                  <a:ext uri="{FF2B5EF4-FFF2-40B4-BE49-F238E27FC236}">
                    <a16:creationId xmlns:a16="http://schemas.microsoft.com/office/drawing/2014/main" id="{BFA325AF-11B3-B41D-BB97-E45643BB20EA}"/>
                  </a:ext>
                </a:extLst>
              </p:cNvPr>
              <p:cNvSpPr/>
              <p:nvPr/>
            </p:nvSpPr>
            <p:spPr>
              <a:xfrm>
                <a:off x="9698631" y="5508216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D6385E69-CBED-7CCF-6B2D-B710E3BE1686}"/>
                </a:ext>
              </a:extLst>
            </p:cNvPr>
            <p:cNvGrpSpPr/>
            <p:nvPr/>
          </p:nvGrpSpPr>
          <p:grpSpPr>
            <a:xfrm>
              <a:off x="5222481" y="1167249"/>
              <a:ext cx="191585" cy="4507978"/>
              <a:chOff x="9686330" y="1162329"/>
              <a:chExt cx="191585" cy="4507978"/>
            </a:xfrm>
          </p:grpSpPr>
          <p:sp>
            <p:nvSpPr>
              <p:cNvPr id="14" name="ดาว: 5 แฉก 13">
                <a:extLst>
                  <a:ext uri="{FF2B5EF4-FFF2-40B4-BE49-F238E27FC236}">
                    <a16:creationId xmlns:a16="http://schemas.microsoft.com/office/drawing/2014/main" id="{52D9538A-F233-6DC4-5DD5-D85A28A7D8A3}"/>
                  </a:ext>
                </a:extLst>
              </p:cNvPr>
              <p:cNvSpPr/>
              <p:nvPr/>
            </p:nvSpPr>
            <p:spPr>
              <a:xfrm>
                <a:off x="9715823" y="1162329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ดาว: 5 แฉก 15">
                <a:extLst>
                  <a:ext uri="{FF2B5EF4-FFF2-40B4-BE49-F238E27FC236}">
                    <a16:creationId xmlns:a16="http://schemas.microsoft.com/office/drawing/2014/main" id="{32567415-1D45-E6B6-FAE5-649C31A75755}"/>
                  </a:ext>
                </a:extLst>
              </p:cNvPr>
              <p:cNvSpPr/>
              <p:nvPr/>
            </p:nvSpPr>
            <p:spPr>
              <a:xfrm>
                <a:off x="9705995" y="3268889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ดาว: 5 แฉก 16">
                <a:extLst>
                  <a:ext uri="{FF2B5EF4-FFF2-40B4-BE49-F238E27FC236}">
                    <a16:creationId xmlns:a16="http://schemas.microsoft.com/office/drawing/2014/main" id="{AB9299E6-65D9-0E4B-7CAF-644BF669A53F}"/>
                  </a:ext>
                </a:extLst>
              </p:cNvPr>
              <p:cNvSpPr/>
              <p:nvPr/>
            </p:nvSpPr>
            <p:spPr>
              <a:xfrm>
                <a:off x="9696163" y="3561395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ดาว: 5 แฉก 17">
                <a:extLst>
                  <a:ext uri="{FF2B5EF4-FFF2-40B4-BE49-F238E27FC236}">
                    <a16:creationId xmlns:a16="http://schemas.microsoft.com/office/drawing/2014/main" id="{5D28B9FA-2FEA-FDAA-B427-F09A3C84D564}"/>
                  </a:ext>
                </a:extLst>
              </p:cNvPr>
              <p:cNvSpPr/>
              <p:nvPr/>
            </p:nvSpPr>
            <p:spPr>
              <a:xfrm>
                <a:off x="9686330" y="2526554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ดาว: 5 แฉก 18">
                <a:extLst>
                  <a:ext uri="{FF2B5EF4-FFF2-40B4-BE49-F238E27FC236}">
                    <a16:creationId xmlns:a16="http://schemas.microsoft.com/office/drawing/2014/main" id="{045D3DCA-9877-BA12-C001-79C3B14B4F7A}"/>
                  </a:ext>
                </a:extLst>
              </p:cNvPr>
              <p:cNvSpPr/>
              <p:nvPr/>
            </p:nvSpPr>
            <p:spPr>
              <a:xfrm>
                <a:off x="9705995" y="4013688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" name="ดาว: 5 แฉก 19">
                <a:extLst>
                  <a:ext uri="{FF2B5EF4-FFF2-40B4-BE49-F238E27FC236}">
                    <a16:creationId xmlns:a16="http://schemas.microsoft.com/office/drawing/2014/main" id="{62408242-CD37-D4AE-0585-4A8A21851557}"/>
                  </a:ext>
                </a:extLst>
              </p:cNvPr>
              <p:cNvSpPr/>
              <p:nvPr/>
            </p:nvSpPr>
            <p:spPr>
              <a:xfrm>
                <a:off x="9696166" y="4453676"/>
                <a:ext cx="162092" cy="162091"/>
              </a:xfrm>
              <a:prstGeom prst="star5">
                <a:avLst/>
              </a:prstGeom>
              <a:solidFill>
                <a:srgbClr val="FC2E20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ดาว: 5 แฉก 20">
                <a:extLst>
                  <a:ext uri="{FF2B5EF4-FFF2-40B4-BE49-F238E27FC236}">
                    <a16:creationId xmlns:a16="http://schemas.microsoft.com/office/drawing/2014/main" id="{B0D5917B-7948-21BD-E665-1361E172FCA9}"/>
                  </a:ext>
                </a:extLst>
              </p:cNvPr>
              <p:cNvSpPr/>
              <p:nvPr/>
            </p:nvSpPr>
            <p:spPr>
              <a:xfrm>
                <a:off x="9698631" y="5508216"/>
                <a:ext cx="162092" cy="162091"/>
              </a:xfrm>
              <a:prstGeom prst="star5">
                <a:avLst/>
              </a:prstGeom>
              <a:solidFill>
                <a:srgbClr val="F86F15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FBC4957B-936C-48E1-BF2F-26CE758C7F4E}"/>
              </a:ext>
            </a:extLst>
          </p:cNvPr>
          <p:cNvSpPr txBox="1"/>
          <p:nvPr/>
        </p:nvSpPr>
        <p:spPr>
          <a:xfrm>
            <a:off x="8803485" y="-39805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2.3.6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07B310D7-8065-0466-2AF0-ABB8EE36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171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3">
            <a:extLst>
              <a:ext uri="{FF2B5EF4-FFF2-40B4-BE49-F238E27FC236}">
                <a16:creationId xmlns:a16="http://schemas.microsoft.com/office/drawing/2014/main" id="{27ED5274-844E-4E24-AE9E-21E5EECE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65125"/>
            <a:ext cx="9226296" cy="132556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มาตรการการเร่งรัดการเบิกจ่ายงบประมาณและการใช้จ่ายภาครัฐ</a:t>
            </a:r>
            <a:b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พ.ศ.2566 (ยอดสะสม)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B4F50AA-84B3-4262-8643-2AC719E22F3C}"/>
              </a:ext>
            </a:extLst>
          </p:cNvPr>
          <p:cNvSpPr txBox="1"/>
          <p:nvPr/>
        </p:nvSpPr>
        <p:spPr>
          <a:xfrm>
            <a:off x="8985264" y="2307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2.4</a:t>
            </a: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2839CFB3-6636-4057-B145-EB9B4BEB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42062"/>
              </p:ext>
            </p:extLst>
          </p:nvPr>
        </p:nvGraphicFramePr>
        <p:xfrm>
          <a:off x="182958" y="1838057"/>
          <a:ext cx="9551887" cy="4815962"/>
        </p:xfrm>
        <a:graphic>
          <a:graphicData uri="http://schemas.openxmlformats.org/drawingml/2006/table">
            <a:tbl>
              <a:tblPr/>
              <a:tblGrid>
                <a:gridCol w="1074403">
                  <a:extLst>
                    <a:ext uri="{9D8B030D-6E8A-4147-A177-3AD203B41FA5}">
                      <a16:colId xmlns:a16="http://schemas.microsoft.com/office/drawing/2014/main" val="70315293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3656770250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3934294228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3357216602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2707597009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1835706554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2906469438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12898091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1773407472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28801255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1000962925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1957436078"/>
                    </a:ext>
                  </a:extLst>
                </a:gridCol>
                <a:gridCol w="706457">
                  <a:extLst>
                    <a:ext uri="{9D8B030D-6E8A-4147-A177-3AD203B41FA5}">
                      <a16:colId xmlns:a16="http://schemas.microsoft.com/office/drawing/2014/main" val="766871445"/>
                    </a:ext>
                  </a:extLst>
                </a:gridCol>
              </a:tblGrid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ไตรมาส/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1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2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509908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2562-2566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2563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2563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746722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37512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ภาพรวม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34.08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34.08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56.24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56.24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987505"/>
                  </a:ext>
                </a:extLst>
              </a:tr>
              <a:tr h="617269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รายจ่ายประจำ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35.33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35.33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55.78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55.78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16218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ลงทุน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28.96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28.96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58.15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58.15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39.00</a:t>
                      </a:r>
                    </a:p>
                  </a:txBody>
                  <a:tcPr marL="9497" marR="9497" marT="94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329589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254789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ไตรมาส/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3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4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01894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2562-2566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2563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2562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2563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2564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2565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2566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629590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608564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ภาพรวม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81.74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81.74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72406"/>
                  </a:ext>
                </a:extLst>
              </a:tr>
              <a:tr h="617269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รายจ่ายประจำ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81.76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81.76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875613"/>
                  </a:ext>
                </a:extLst>
              </a:tr>
              <a:tr h="32558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ลงทุน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81.65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81.65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75.00</a:t>
                      </a:r>
                    </a:p>
                  </a:txBody>
                  <a:tcPr marL="9497" marR="9497" marT="94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188269"/>
                  </a:ext>
                </a:extLst>
              </a:tr>
            </a:tbl>
          </a:graphicData>
        </a:graphic>
      </p:graphicFrame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BD7A0D76-4B58-BB06-A1C7-7D3ADA39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506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5AAF95A-12DC-636B-CE7A-075D10381DE7}"/>
              </a:ext>
            </a:extLst>
          </p:cNvPr>
          <p:cNvGrpSpPr/>
          <p:nvPr/>
        </p:nvGrpSpPr>
        <p:grpSpPr>
          <a:xfrm>
            <a:off x="235989" y="1064204"/>
            <a:ext cx="4517915" cy="5701724"/>
            <a:chOff x="235989" y="1064204"/>
            <a:chExt cx="4517915" cy="5701724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FDD61E74-1CAD-60B0-6F60-9BEC2A9A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5989" y="1064204"/>
              <a:ext cx="4517915" cy="57017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754D55A9-A4E8-A1EC-8BA2-841A241A7CAB}"/>
                </a:ext>
              </a:extLst>
            </p:cNvPr>
            <p:cNvSpPr/>
            <p:nvPr/>
          </p:nvSpPr>
          <p:spPr>
            <a:xfrm>
              <a:off x="401216" y="4310743"/>
              <a:ext cx="4226768" cy="765108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11BD1C4-BFDF-E20D-E9F6-B379D5398A9D}"/>
              </a:ext>
            </a:extLst>
          </p:cNvPr>
          <p:cNvSpPr/>
          <p:nvPr/>
        </p:nvSpPr>
        <p:spPr>
          <a:xfrm>
            <a:off x="133350" y="0"/>
            <a:ext cx="9542495" cy="10921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0B59F-0A49-F4F7-0ABB-2B3608EF7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33" y="64080"/>
            <a:ext cx="8264201" cy="1000123"/>
          </a:xfrm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ตร.กำหนดริเริ่มกระบวนการจัดซื้อจัดจ้าง ปี 2566 เป็น</a:t>
            </a: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“วันอังคารที่ 26 ก.ค.65”</a:t>
            </a:r>
            <a:b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ท้ายประกาศมีคำว่า “ยกเลิกการจัดหาได้ หากไม่ได้รับการจัดสรรงบประมาณ”</a:t>
            </a:r>
            <a:b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ห้ามลงนามก่อหนี้ผูกพัน จนกว่า ตร.จะได้รับการจัดสรรงบประมาณ จากสำนักงบประมาณ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308901DF-88B0-B7C6-D79D-BBB1DD4D12D3}"/>
              </a:ext>
            </a:extLst>
          </p:cNvPr>
          <p:cNvGrpSpPr/>
          <p:nvPr/>
        </p:nvGrpSpPr>
        <p:grpSpPr>
          <a:xfrm>
            <a:off x="4953000" y="1092196"/>
            <a:ext cx="4722845" cy="5673731"/>
            <a:chOff x="4953000" y="1092196"/>
            <a:chExt cx="4722845" cy="5673731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42C3FA2A-96F0-E600-7455-96A5417F5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3000" y="1092196"/>
              <a:ext cx="4722845" cy="56737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03A25FF9-B43E-F967-6969-2FEFCED7971F}"/>
                </a:ext>
              </a:extLst>
            </p:cNvPr>
            <p:cNvSpPr/>
            <p:nvPr/>
          </p:nvSpPr>
          <p:spPr>
            <a:xfrm>
              <a:off x="5187820" y="4973217"/>
              <a:ext cx="4393164" cy="96105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" name="ตัวแทนหมายเลขสไลด์ 7">
            <a:extLst>
              <a:ext uri="{FF2B5EF4-FFF2-40B4-BE49-F238E27FC236}">
                <a16:creationId xmlns:a16="http://schemas.microsoft.com/office/drawing/2014/main" id="{70A30851-4B52-98C8-E2B4-F542255F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06183-2767-49F9-95C8-C12A0AE02B54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6492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ยึดเนื้อหา 2">
            <a:extLst>
              <a:ext uri="{FF2B5EF4-FFF2-40B4-BE49-F238E27FC236}">
                <a16:creationId xmlns:a16="http://schemas.microsoft.com/office/drawing/2014/main" id="{D1E25788-42BE-4804-BFA2-3980672C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016" y="1673352"/>
            <a:ext cx="7391400" cy="2551176"/>
          </a:xfrm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th-TH" altLang="th-TH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สรุปผลการใช้จ่ายงบประมาณรายจ่าย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th-TH" altLang="th-TH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ประจำปีงบประมาณ พ</a:t>
            </a:r>
            <a:r>
              <a:rPr lang="th-TH" altLang="th-TH" sz="48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ศ.2566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th-TH" altLang="th-TH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วันที่ 11 พ.ย. 2565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th-TH" altLang="th-TH" sz="48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FC471B37-9139-4660-A9E2-B37266943298}"/>
              </a:ext>
            </a:extLst>
          </p:cNvPr>
          <p:cNvSpPr/>
          <p:nvPr/>
        </p:nvSpPr>
        <p:spPr>
          <a:xfrm rot="5400000">
            <a:off x="495300" y="190500"/>
            <a:ext cx="1295400" cy="1219200"/>
          </a:xfrm>
          <a:prstGeom prst="rtTriangl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8477CA66-BC5B-47FB-913D-63A11F482999}"/>
              </a:ext>
            </a:extLst>
          </p:cNvPr>
          <p:cNvSpPr/>
          <p:nvPr/>
        </p:nvSpPr>
        <p:spPr>
          <a:xfrm rot="16200000">
            <a:off x="8115300" y="5448300"/>
            <a:ext cx="1219200" cy="1295400"/>
          </a:xfrm>
          <a:prstGeom prst="rtTriangl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2DD3A79-0CF9-427B-A998-FE544E5750C5}"/>
              </a:ext>
            </a:extLst>
          </p:cNvPr>
          <p:cNvSpPr txBox="1"/>
          <p:nvPr/>
        </p:nvSpPr>
        <p:spPr>
          <a:xfrm>
            <a:off x="8943059" y="15239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2.5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2126FC2A-2105-877C-FEB4-5F719351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23</a:t>
            </a:fld>
            <a:endParaRPr lang="th-TH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3BACF7-4AC2-4CDD-A21C-1A5AB95D6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362730"/>
              </p:ext>
            </p:extLst>
          </p:nvPr>
        </p:nvGraphicFramePr>
        <p:xfrm>
          <a:off x="237744" y="198120"/>
          <a:ext cx="9464040" cy="3212316"/>
        </p:xfrm>
        <a:graphic>
          <a:graphicData uri="http://schemas.openxmlformats.org/drawingml/2006/table">
            <a:tbl>
              <a:tblPr/>
              <a:tblGrid>
                <a:gridCol w="970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6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1235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รายงานสถานะการใช้จ่ายงบประมาณ ตามระบบ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GFMIS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ประจำปีงบประมาณ พ.ศ. 2566</a:t>
                      </a:r>
                    </a:p>
                  </a:txBody>
                  <a:tcPr marL="5845" marR="5845" marT="5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5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วันที่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2565 </a:t>
                      </a:r>
                    </a:p>
                  </a:txBody>
                  <a:tcPr marL="5845" marR="5845" marT="5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357">
                <a:tc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งบรายจ่าย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พ.ร.บ.ปี 2566 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งบประมาณสุทธิ 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ใบสั่งซื้อ/สัญญา 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เบิกจ่ายสะสม 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การใช้จ่ายสะสม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คงเหลือ 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5845" marR="5845" marT="58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3DC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17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(4)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(5)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(6)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(7)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(8) = (4) + (6)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(9)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(10) = (2) - (8)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(11)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23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งบบุคลากร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82,068,692,500.00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41,034,346,200.00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6,900,685,976.31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6,900,685,976.31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75,168,006,523.69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23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งบดำเนินงาน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17,378,915,900.00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8,518,920,256.52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42,545,811.94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484,164,321.92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526,710,133.86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16,852,205,766.14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3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งบลงทุน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13,304,508,200.00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12,106,790,243.43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1,986,460,601.32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14.93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100,696,862.64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2,087,157,463.96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11,217,350,736.04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23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งบอุดหนุน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323,596,800.00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164,827,900.00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178,455.65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9,564,008.00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9,742,463.65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313,854,336.35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35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งบรายจ่ายอื่น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2,005,690,700.00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1,166,659,300.05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2,642,150.47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0.13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258,365,888.07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12.88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261,008,038.54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1,744,682,661.46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รวมทั้งสิ้น</a:t>
                      </a:r>
                    </a:p>
                  </a:txBody>
                  <a:tcPr marL="5845" marR="5845" marT="58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115,081,404,100.00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62,991,543,900.00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2,031,827,019.38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7,753,477,056.94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9,785,304,076.32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105,296,100,023.68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7B0061-87DF-4D9D-9B79-6E37056C2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57166"/>
              </p:ext>
            </p:extLst>
          </p:nvPr>
        </p:nvGraphicFramePr>
        <p:xfrm>
          <a:off x="173736" y="3578352"/>
          <a:ext cx="9498902" cy="2505076"/>
        </p:xfrm>
        <a:graphic>
          <a:graphicData uri="http://schemas.openxmlformats.org/drawingml/2006/table">
            <a:tbl>
              <a:tblPr/>
              <a:tblGrid>
                <a:gridCol w="139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60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6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4003">
                <a:tc gridSpan="6">
                  <a:txBody>
                    <a:bodyPr/>
                    <a:lstStyle/>
                    <a:p>
                      <a:pPr algn="l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45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เป้าหมายการเบิกจ่ายงบประมาณและการใช้จ่ายภาครัฐ ปีงบประมาณ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พ.ศ.2566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1.งบประมาณรายจ่ายภาพรวม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4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1 (ต.ค.-ธ.ค.65)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เป้าหมายการเบิกจ่าย ร้อยละ 32.00  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เบิกจ่ายฯ  ร้อยละ 6.74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 25.26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45"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เป้าหมายการใช้จ่าย   ร้อยละ 34.08  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ใช้จ่ายฯ    ร้อยละ 8.50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 25.58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2.งบประมาณรายจ่ายลงทุน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45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1 (ต.ค.-ธ.ค.65)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เป้าหมายการเบิกจ่าย ร้อยละ 19.00  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เบิกจ่ายฯ  ร้อยละ 0.76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</a:t>
                      </a:r>
                      <a:r>
                        <a:rPr lang="th-TH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 18.24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845"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เป้าหมายการใช้จ่าย   ร้อยละ 28.96   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ใช้จ่ายฯ    ร้อยละ 15.69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 13.27</a:t>
                      </a:r>
                    </a:p>
                  </a:txBody>
                  <a:tcPr marL="7191" marR="7191" marT="7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585A652-FE0F-46DF-96C7-F940EBA3EF3D}"/>
              </a:ext>
            </a:extLst>
          </p:cNvPr>
          <p:cNvSpPr txBox="1"/>
          <p:nvPr/>
        </p:nvSpPr>
        <p:spPr>
          <a:xfrm>
            <a:off x="8886787" y="15239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2.5.1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F3CFDBB-BB43-57AF-4846-CDD5C74F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24</a:t>
            </a:fld>
            <a:endParaRPr lang="th-TH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284AD6-1176-4AC5-8309-300D5BC69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8844"/>
              </p:ext>
            </p:extLst>
          </p:nvPr>
        </p:nvGraphicFramePr>
        <p:xfrm>
          <a:off x="311318" y="125756"/>
          <a:ext cx="9272014" cy="6397465"/>
        </p:xfrm>
        <a:graphic>
          <a:graphicData uri="http://schemas.openxmlformats.org/drawingml/2006/table">
            <a:tbl>
              <a:tblPr/>
              <a:tblGrid>
                <a:gridCol w="335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9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7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00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24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00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914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00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6051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รายงานสถานะการใช้จ่ายงบประมาณแยกตาม บช. และ บก. ในสังกัด สง.ผบ.ตร.</a:t>
                      </a:r>
                    </a:p>
                  </a:txBody>
                  <a:tcPr marL="7177" marR="7177" marT="71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1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ประจำปีงบประมาณ พ.ศ. 2566</a:t>
                      </a:r>
                    </a:p>
                  </a:txBody>
                  <a:tcPr marL="7177" marR="7177" marT="71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1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วันที่ 11 พ.ย. 2565</a:t>
                      </a:r>
                    </a:p>
                  </a:txBody>
                  <a:tcPr marL="7177" marR="7177" marT="71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84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งบประมาณสุทธิ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ใบสั่งซื้อ/สัญญา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เบิกจ่ายสะสม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ยอดการใช้จ่าย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1,027,023,300.00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950,396,000.00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92.54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4,874,428.24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955,270,428.24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93.01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71,752,871.76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สงป.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151,211,852.00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1,158,676.78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111,043,979.47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73.44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112,202,656.25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74.20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39,009,195.75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บช.ศ.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166,146,982.00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34,930,000.00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21.02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56,175,544.33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33.81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91,105,544.33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54.83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75,041,437.67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45.17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288,467,750.00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121,393,147.16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42.08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32,369,423.77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11.22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153,762,570.93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53.30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134,705,179.07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46.70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วน.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2,491,900.00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775,315.90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31.11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271,633.74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10.90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1,046,949.64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42.01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1,444,950.36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ตท.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15,911,600.00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295,176.00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4,942,338.74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31.06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5,237,514.74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32.92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10,674,085.26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สง.ก.ต.ช.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1,422,400.00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437,124.84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30.73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9,667.60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446,792.44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31.41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975,607.56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สพฐ.ตร.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370,593,980.00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53,393,847.25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14.41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32,506,509.84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8.77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85,900,357.09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23.18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284,693,622.91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76.82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บช.ทท.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4,812,440.00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865,980.57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17.99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865,980.57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17.99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3,946,459.43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รพ.ตร.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77,950,100.00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67,746.00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11,929,115.31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15.30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11,996,861.31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15.39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65,953,238.69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84.61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สกบ.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5,301,936,059.93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702,199,500.00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13.24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1,080,257.22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703,279,757.22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13.26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4,598,656,302.71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7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345,187,490.00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9,617,895.75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33,750,383.42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9.78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43,368,279.17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12.56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301,819,210.83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สลก.ตร.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9,269,643.48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690,326.71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7.45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277,594.09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967,920.80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10.44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8,301,722.68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89.56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สตส.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10,916,200.00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639,490.72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469,453.49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1,108,944.21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10.16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9,807,255.79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สท.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2,743,970.00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268,827.04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9.80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2,199.00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271,026.04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9.88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2,472,943.96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70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1,552,468,720.00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38,826,446.93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112,648,730.10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7.26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151,475,177.03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9.76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1,400,993,542.97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01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788,386,057.00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30,326,983.00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3.85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43,421,561.40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73,748,544.40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9.35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714,637,512.60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5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355,389,165.00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1,674,137.00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31,285,218.59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8.80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32,959,355.59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9.27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322,429,809.41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72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6656" marR="6656" marT="6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423,164,820.00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13,048,000.00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23,686,392.41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36,734,392.41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8.68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386,430,427.59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42A4985-FBF3-4B46-A090-F0B57555259A}"/>
              </a:ext>
            </a:extLst>
          </p:cNvPr>
          <p:cNvSpPr txBox="1"/>
          <p:nvPr/>
        </p:nvSpPr>
        <p:spPr>
          <a:xfrm>
            <a:off x="8886787" y="15239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2.5.2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ADCD934F-E60F-D89D-7853-FF22EB0B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25</a:t>
            </a:fld>
            <a:endParaRPr lang="th-TH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BD815C-4450-4FEB-912B-AB60F45EB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64406"/>
              </p:ext>
            </p:extLst>
          </p:nvPr>
        </p:nvGraphicFramePr>
        <p:xfrm>
          <a:off x="180752" y="304801"/>
          <a:ext cx="9494877" cy="5389099"/>
        </p:xfrm>
        <a:graphic>
          <a:graphicData uri="http://schemas.openxmlformats.org/drawingml/2006/table">
            <a:tbl>
              <a:tblPr/>
              <a:tblGrid>
                <a:gridCol w="343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6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14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53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200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13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4384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งบประมาณสุทธิ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ใบสั่งซื้อ/สัญญา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เบิกจ่ายสะสม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ยอดการใช้จ่าย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 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สง.ก.ตร.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9,289,900.00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342,257.28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393,203.76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735,461.04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7.92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8,554,438.96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บช.ตชด.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2,276,143,639.00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34,413,892.76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132,208,689.54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166,622,582.30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7.32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2,109,521,056.70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บช.ปส.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622,377,000.00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946,907.46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40,658,775.76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6.53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41,605,683.22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6.68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580,771,316.78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93.32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บช.น.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1,015,593,085.06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27,962,854.00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27,900,530.10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55,863,384.10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959,729,700.96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541,830,712.00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2,179,055.00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26,519,458.65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28,698,513.65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513,132,198.35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สตม.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71,791,334.00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457,374.98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3,248,833.64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3,706,208.62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5.16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68,085,125.38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รร.นรต.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154,567,055.00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517,900.00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7,183,219.97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7,701,119.97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146,865,935.03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730,565,380.00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1,822,341.22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31,278,796.07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33,101,137.29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697,464,242.71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593,322,880.00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513,595.00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26,155,843.55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26,669,438.55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566,653,441.45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588,020,010.00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539,275.80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25,385,432.28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25,924,708.08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562,095,301.92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บช.ก.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541,606,500.00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10,300.00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20,738,080.77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20,748,380.77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520,858,119.23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สกพ.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44,100,985.00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866,726.45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677,243.54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1,543,969.99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42,557,015.01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กมค.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31,552,210.00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247,008.74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302,451.24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549,459.98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31,002,750.02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จต.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21,934,300.00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320,977.97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320,977.97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21,613,322.03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51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สยศ.ตร.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437,158,220.00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672,947.83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2,017,775.02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2,690,722.85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434,467,497.15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1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สทส.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957,468,698.54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195,941.78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36,238.64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932,180.42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0.10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956,536,518.12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99.90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01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สบร.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5,774,200.00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5,774,200.00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01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</a:p>
                  </a:txBody>
                  <a:tcPr marL="7177" marR="7177" marT="71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บช.สอท.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242,066,700.00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242,066,700.00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91E6EB5-99BE-48C2-9108-003DB2415995}"/>
              </a:ext>
            </a:extLst>
          </p:cNvPr>
          <p:cNvSpPr txBox="1"/>
          <p:nvPr/>
        </p:nvSpPr>
        <p:spPr>
          <a:xfrm>
            <a:off x="8886787" y="-58614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2.5.3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19C754F-C1C6-2D11-0042-107E8B7A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26</a:t>
            </a:fld>
            <a:endParaRPr lang="th-TH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208583" y="2420889"/>
            <a:ext cx="7776576" cy="1622552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856657" y="2514766"/>
            <a:ext cx="6633945" cy="14468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3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4401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defRPr/>
            </a:pPr>
            <a:r>
              <a:rPr lang="en-US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เรื่องเพื่อพิจารณา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418505BE-378B-44EF-D9B5-83CE0D01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454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EA09CD3-2E64-5851-8FF1-1406E5136EF4}"/>
              </a:ext>
            </a:extLst>
          </p:cNvPr>
          <p:cNvGrpSpPr/>
          <p:nvPr/>
        </p:nvGrpSpPr>
        <p:grpSpPr>
          <a:xfrm>
            <a:off x="264995" y="1753538"/>
            <a:ext cx="9376011" cy="2829774"/>
            <a:chOff x="264995" y="1753538"/>
            <a:chExt cx="9376011" cy="2829774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264995" y="1753538"/>
              <a:ext cx="9376011" cy="278414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600074" y="1782032"/>
              <a:ext cx="8624889" cy="2801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ติดตามความก้าวหน้า</a:t>
              </a:r>
            </a:p>
            <a:p>
              <a:pPr algn="ctr"/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งบประมาณรายจ่ายประจำปีงบประมาณ </a:t>
              </a:r>
            </a:p>
            <a:p>
              <a:pPr algn="ctr"/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พ.ศ.2565 รายการที่ขอกันเงินไว้เบิกเหลื่อมปี </a:t>
              </a:r>
              <a:b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 ณ วันที่ 11 พ.ย.65 สงป.(กง.))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911806" y="282861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F1B84A2-23B5-3987-B3F1-257D920F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067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idx="4294967295"/>
          </p:nvPr>
        </p:nvSpPr>
        <p:spPr>
          <a:xfrm>
            <a:off x="913039" y="213969"/>
            <a:ext cx="7939289" cy="861491"/>
          </a:xfrm>
        </p:spPr>
        <p:txBody>
          <a:bodyPr>
            <a:noAutofit/>
          </a:bodyPr>
          <a:lstStyle/>
          <a:p>
            <a:pPr algn="ctr"/>
            <a: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รายการขอกันเงินงบประมาณปี พ.ศ.2565 ไว้เบิกจ่ายเหลื่อมปี รอบ กันยายน 2565</a:t>
            </a:r>
            <a:b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11 พ.ย.65</a:t>
            </a:r>
            <a:b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กรณีสร้างเอกสารสำรองเงิน</a:t>
            </a:r>
            <a:endParaRPr lang="th-TH" sz="2230" dirty="0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913037" y="1207009"/>
          <a:ext cx="7939292" cy="183639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517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08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0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8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31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3473"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กระทรวงการคลังอนุมัติ 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8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หน่วยงานสร้างใบสั่งซื้อสั่งจ้าง (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PO)</a:t>
                      </a:r>
                      <a:endParaRPr lang="th-TH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33CC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เบิกจ่ายสะสม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1D13A3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1430" marR="91430" marT="45724" marB="45724" anchor="ctr">
                    <a:lnL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30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เงินเหลือจากสร้าง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</a:t>
                      </a:r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73">
                <a:tc rowSpan="3">
                  <a:txBody>
                    <a:bodyPr/>
                    <a:lstStyle/>
                    <a:p>
                      <a:pPr algn="ctr"/>
                      <a:r>
                        <a:rPr lang="th-TH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1,570,418,888.23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0" marB="0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8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ผู้ขายต่างประเทศ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 148,724,000.00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73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0" marB="0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5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ยังไม่ได้ดำเนินการใดๆ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**1,279,653,717.93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7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139,810,492.32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2,230,677.98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6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8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6,315,004.54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*133,495,487.78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73">
                <a:tc>
                  <a:txBody>
                    <a:bodyPr/>
                    <a:lstStyle/>
                    <a:p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9" marR="51769" marT="25888" marB="25888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u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139,810,492.32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2,230,677.98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6,315,004.54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114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1,561,873,205.71</a:t>
                      </a:r>
                    </a:p>
                  </a:txBody>
                  <a:tcPr marL="51769" marR="51769" marT="25888" marB="25888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913037" y="3156983"/>
            <a:ext cx="7939290" cy="43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กรณีก่อหนี้ผูกพันและจัดทำใบสั่งซื้อสั่งจ้าง (</a:t>
            </a:r>
            <a:r>
              <a:rPr lang="en-US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</a:t>
            </a:r>
            <a:r>
              <a:rPr lang="th-TH" sz="223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230" dirty="0"/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913038" y="3715114"/>
          <a:ext cx="7939290" cy="169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8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1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09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7546"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กระทรวงการคลัง</a:t>
                      </a:r>
                      <a:r>
                        <a:rPr lang="th-TH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อนุมัติ 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เบิกจ่ายสะสม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สลาย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/เงินเหลือ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มูลค่า</a:t>
                      </a:r>
                      <a:r>
                        <a:rPr lang="th-TH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 </a:t>
                      </a:r>
                      <a:r>
                        <a:rPr lang="th-TH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86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3333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263">
                <a:tc rowSpan="3">
                  <a:txBody>
                    <a:bodyPr/>
                    <a:lstStyle/>
                    <a:p>
                      <a:pPr algn="ctr"/>
                      <a:r>
                        <a:rPr lang="th-TH" sz="1400" b="1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2,137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9,449,083,250.51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10,086.03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1,399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*6,882,043,022.88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ยังไม่ได้เบิกจ่าย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623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378,544,069.65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0.53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เบิกจ่ายแล้ว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6">
                <a:tc vMerge="1">
                  <a:txBody>
                    <a:bodyPr/>
                    <a:lstStyle/>
                    <a:p>
                      <a:endParaRPr lang="th-TH" sz="1800" b="1" baseline="0" dirty="0">
                        <a:solidFill>
                          <a:srgbClr val="3333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h-TH" sz="1800" b="1" dirty="0">
                        <a:solidFill>
                          <a:srgbClr val="3333CC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339,462,664.08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5,539.18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*1,849,017,868.16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เบิกจ่ายแล้วบางส่วน/เบิกจ่ายต่อ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871">
                <a:tc>
                  <a:txBody>
                    <a:bodyPr/>
                    <a:lstStyle/>
                    <a:p>
                      <a:pPr algn="ctr"/>
                      <a:endParaRPr lang="th-TH" sz="1400" b="1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738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718,006,733.73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15,625.74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1,514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8,731,060,891.04</a:t>
                      </a: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1768" marR="51768" marT="25882" marB="25882" anchor="ctr">
                    <a:lnL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สี่เหลี่ยมผืนผ้ามุมมน 9"/>
          <p:cNvSpPr/>
          <p:nvPr/>
        </p:nvSpPr>
        <p:spPr>
          <a:xfrm>
            <a:off x="913037" y="5743431"/>
            <a:ext cx="7939290" cy="967701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58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เร่งรัดเบิกจ่าย ภายใน 31 มี.ค.66 หากเบิกจ่ายไม่เสร็จให้ขอขยายเวลาได้อีกไม่เกิน 6 เดือน (30 ก.ย.66)</a:t>
            </a:r>
          </a:p>
          <a:p>
            <a:pPr algn="ctr">
              <a:defRPr/>
            </a:pPr>
            <a:r>
              <a:rPr lang="th-TH" sz="1858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 เร่งรัดจัดทำใบสั่งซื้อสั่งจ้าง ภายใน 27 มี.ค.66 เพื่อขยายเวลาเบิกจ่ายได้อีกไม่เกิน 6 เดือน (30 ก.ย.66)</a:t>
            </a:r>
            <a:endParaRPr lang="th-TH" sz="1858" b="1" dirty="0">
              <a:solidFill>
                <a:srgbClr val="33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5356794" y="1829512"/>
            <a:ext cx="3495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A7A8782-FA66-4F4B-A231-E8B2A3F74DDD}"/>
              </a:ext>
            </a:extLst>
          </p:cNvPr>
          <p:cNvSpPr txBox="1"/>
          <p:nvPr/>
        </p:nvSpPr>
        <p:spPr>
          <a:xfrm>
            <a:off x="8911806" y="282861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3.1.1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7BAD15D-25E1-B30F-D988-8F095D37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968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95997"/>
            <a:ext cx="5904656" cy="117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defRPr/>
            </a:pP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นิรันดร เหลื่อมศรี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ผบ.ตร.(บร4)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248" y="4803384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1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ประธานแจ้งให้ที่ประชุมทราบ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16E25A-16B3-48DE-B1F3-46D3401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25" y="138332"/>
            <a:ext cx="2815150" cy="35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0033B23-2C07-A45A-C9B0-FB22E5A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5924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A78B0C5-EF4A-4D38-9237-730CFF5F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" y="0"/>
            <a:ext cx="9793458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339F602-A2F3-4505-85DD-D7A33CA41B86}"/>
              </a:ext>
            </a:extLst>
          </p:cNvPr>
          <p:cNvSpPr txBox="1"/>
          <p:nvPr/>
        </p:nvSpPr>
        <p:spPr>
          <a:xfrm>
            <a:off x="8911806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3.1.2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18DF621-25C3-E151-473B-90851230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3431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6B50773-3304-473A-A1B4-EC49101AF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33" y="136521"/>
            <a:ext cx="7724534" cy="6584958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2F2CA03-F942-4355-B3EF-4D0A4C4F7ED8}"/>
              </a:ext>
            </a:extLst>
          </p:cNvPr>
          <p:cNvSpPr txBox="1"/>
          <p:nvPr/>
        </p:nvSpPr>
        <p:spPr>
          <a:xfrm>
            <a:off x="8911806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3.1.3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F0E0A07E-17C4-C78F-32D2-8EA48A63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555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69491CD-7BEF-4D9E-89A4-C4754DF2F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52" y="32980"/>
            <a:ext cx="8511311" cy="682502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B5CBC1F-BCC8-4214-AA2C-F42832B841A8}"/>
              </a:ext>
            </a:extLst>
          </p:cNvPr>
          <p:cNvSpPr txBox="1"/>
          <p:nvPr/>
        </p:nvSpPr>
        <p:spPr>
          <a:xfrm>
            <a:off x="8911806" y="0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3.1.4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F5328CE-B053-6204-507A-DAE2F45A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259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264994" y="1143142"/>
            <a:ext cx="9376011" cy="278414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42414" y="1473384"/>
            <a:ext cx="9198590" cy="212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ติดตามความก้าวหน้างบประมาณรายจ่าย</a:t>
            </a:r>
          </a:p>
          <a:p>
            <a:pPr algn="ctr"/>
            <a:r>
              <a:rPr lang="th-TH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พ.ศ.2566 </a:t>
            </a:r>
          </a:p>
          <a:p>
            <a:pPr algn="ctr"/>
            <a:r>
              <a:rPr lang="th-TH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(รายจ่ายลงทุน) ข้อมูล ณ วันที่ 11 พ.ย.65 (สงป.(งป.))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3.2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D2F550A-0E3E-9192-D549-5FB8B4A42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2513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1A3CB5C-BD8A-4BA4-96F4-172C9CDEB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5" y="0"/>
            <a:ext cx="8003078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13939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3.2.1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1D6DB31B-7179-A1FC-2A5F-5F7ACC0E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34</a:t>
            </a:fld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167AD270-84D7-4719-A11A-364F93DDA034}"/>
              </a:ext>
            </a:extLst>
          </p:cNvPr>
          <p:cNvSpPr/>
          <p:nvPr/>
        </p:nvSpPr>
        <p:spPr>
          <a:xfrm>
            <a:off x="759657" y="2827606"/>
            <a:ext cx="8171894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007734C-500D-462C-B11F-B001BE648C79}"/>
              </a:ext>
            </a:extLst>
          </p:cNvPr>
          <p:cNvSpPr/>
          <p:nvPr/>
        </p:nvSpPr>
        <p:spPr>
          <a:xfrm>
            <a:off x="759655" y="3524911"/>
            <a:ext cx="8171894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F0969A2-2E51-4722-B821-57A598040ACD}"/>
              </a:ext>
            </a:extLst>
          </p:cNvPr>
          <p:cNvSpPr/>
          <p:nvPr/>
        </p:nvSpPr>
        <p:spPr>
          <a:xfrm>
            <a:off x="759656" y="4243327"/>
            <a:ext cx="8171894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76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0D7E155-FF65-6936-F78C-51ECE129FBA9}"/>
              </a:ext>
            </a:extLst>
          </p:cNvPr>
          <p:cNvGrpSpPr/>
          <p:nvPr/>
        </p:nvGrpSpPr>
        <p:grpSpPr>
          <a:xfrm>
            <a:off x="264994" y="2201661"/>
            <a:ext cx="9376011" cy="2074845"/>
            <a:chOff x="313900" y="2852862"/>
            <a:chExt cx="9376011" cy="1473005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313900" y="2852862"/>
              <a:ext cx="9376011" cy="137842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491320" y="3080410"/>
              <a:ext cx="9198590" cy="124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การดำเนินการกรณีงบประมาณรายจ่ายประจำปีงบประมาณ พ.ศ.2564 พับ (สงป.)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B3E3037-59DF-F550-B372-05903CAE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316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A36569F-C5C3-4924-915E-6313EEE31C9D}"/>
              </a:ext>
            </a:extLst>
          </p:cNvPr>
          <p:cNvSpPr/>
          <p:nvPr/>
        </p:nvSpPr>
        <p:spPr>
          <a:xfrm>
            <a:off x="557784" y="6217920"/>
            <a:ext cx="8668066" cy="466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871C9C7-E36C-4074-A786-9E757CA182BB}"/>
              </a:ext>
            </a:extLst>
          </p:cNvPr>
          <p:cNvSpPr/>
          <p:nvPr/>
        </p:nvSpPr>
        <p:spPr>
          <a:xfrm>
            <a:off x="1069145" y="320045"/>
            <a:ext cx="7807569" cy="37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04EADED9-48BB-44C6-8FCA-CE072995AD37}"/>
              </a:ext>
            </a:extLst>
          </p:cNvPr>
          <p:cNvSpPr/>
          <p:nvPr/>
        </p:nvSpPr>
        <p:spPr>
          <a:xfrm>
            <a:off x="1069145" y="166494"/>
            <a:ext cx="776771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9500FD3-4CB4-4BF5-8BD7-5F1EE6956E48}"/>
              </a:ext>
            </a:extLst>
          </p:cNvPr>
          <p:cNvSpPr txBox="1"/>
          <p:nvPr/>
        </p:nvSpPr>
        <p:spPr>
          <a:xfrm>
            <a:off x="8668285" y="-34758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3.3.2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F7EA28E0-0E21-4093-9A75-BC5CDF8BC95B}"/>
              </a:ext>
            </a:extLst>
          </p:cNvPr>
          <p:cNvSpPr/>
          <p:nvPr/>
        </p:nvSpPr>
        <p:spPr>
          <a:xfrm>
            <a:off x="1" y="-300357"/>
            <a:ext cx="9906000" cy="993574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6AE2CD8-D2E3-47E4-8954-D3EEA67922D7}"/>
              </a:ext>
            </a:extLst>
          </p:cNvPr>
          <p:cNvSpPr txBox="1"/>
          <p:nvPr/>
        </p:nvSpPr>
        <p:spPr>
          <a:xfrm>
            <a:off x="1041009" y="-110842"/>
            <a:ext cx="83072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หน่วยที่ทำงบปี 2564 พับไป รวม 10 หน่วย</a:t>
            </a:r>
            <a:endParaRPr lang="en-US" sz="5000" b="1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6FD82B8-D2F8-43B5-A619-D92E0A5A1520}"/>
              </a:ext>
            </a:extLst>
          </p:cNvPr>
          <p:cNvSpPr txBox="1"/>
          <p:nvPr/>
        </p:nvSpPr>
        <p:spPr>
          <a:xfrm>
            <a:off x="8681466" y="135222"/>
            <a:ext cx="111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3.3.1</a:t>
            </a:r>
          </a:p>
          <a:p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808C9-BB18-F8EE-0EEB-05F18A4E1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2"/>
          <a:stretch/>
        </p:blipFill>
        <p:spPr>
          <a:xfrm>
            <a:off x="484409" y="550175"/>
            <a:ext cx="8814816" cy="6193814"/>
          </a:xfrm>
          <a:prstGeom prst="rect">
            <a:avLst/>
          </a:prstGeom>
        </p:spPr>
      </p:pic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EF0D0E2-0E00-ED0F-5C6B-C270D76D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6253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79C9D-1253-5A45-DC57-CEAD2E7E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2" y="255005"/>
            <a:ext cx="9601039" cy="646263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602C663-855E-4023-A111-B84573B54101}"/>
              </a:ext>
            </a:extLst>
          </p:cNvPr>
          <p:cNvSpPr txBox="1"/>
          <p:nvPr/>
        </p:nvSpPr>
        <p:spPr>
          <a:xfrm>
            <a:off x="8682353" y="-76962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3.3.2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CC552D8-66BE-4CB1-BA40-28217D566892}"/>
              </a:ext>
            </a:extLst>
          </p:cNvPr>
          <p:cNvSpPr/>
          <p:nvPr/>
        </p:nvSpPr>
        <p:spPr>
          <a:xfrm>
            <a:off x="80381" y="886265"/>
            <a:ext cx="8050745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สกบ.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B71EFEB-B529-493C-BD32-58E9DF144C41}"/>
              </a:ext>
            </a:extLst>
          </p:cNvPr>
          <p:cNvSpPr/>
          <p:nvPr/>
        </p:nvSpPr>
        <p:spPr>
          <a:xfrm>
            <a:off x="80381" y="4386776"/>
            <a:ext cx="8050745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บ.ตร.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23B63D96-4B2D-4C0D-B814-995EDEDDE5AE}"/>
              </a:ext>
            </a:extLst>
          </p:cNvPr>
          <p:cNvSpPr/>
          <p:nvPr/>
        </p:nvSpPr>
        <p:spPr>
          <a:xfrm>
            <a:off x="77532" y="4871143"/>
            <a:ext cx="8050745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บช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.ก.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42967C91-3F1C-4BAE-A0D0-D05CDD9E33F0}"/>
              </a:ext>
            </a:extLst>
          </p:cNvPr>
          <p:cNvSpPr/>
          <p:nvPr/>
        </p:nvSpPr>
        <p:spPr>
          <a:xfrm>
            <a:off x="77532" y="5322685"/>
            <a:ext cx="8050745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บช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.ตชด.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18B41368-B4AE-49C9-83BF-A51A758C8BB7}"/>
              </a:ext>
            </a:extLst>
          </p:cNvPr>
          <p:cNvSpPr/>
          <p:nvPr/>
        </p:nvSpPr>
        <p:spPr>
          <a:xfrm>
            <a:off x="86749" y="6247008"/>
            <a:ext cx="8050745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สตม.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3BF24E0-4481-4C4C-A4FD-50344DCC6722}"/>
              </a:ext>
            </a:extLst>
          </p:cNvPr>
          <p:cNvSpPr/>
          <p:nvPr/>
        </p:nvSpPr>
        <p:spPr>
          <a:xfrm>
            <a:off x="8128277" y="886264"/>
            <a:ext cx="1541077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798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567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989.40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93B1B159-2D6C-4B27-BF69-D92173F87D3F}"/>
              </a:ext>
            </a:extLst>
          </p:cNvPr>
          <p:cNvSpPr/>
          <p:nvPr/>
        </p:nvSpPr>
        <p:spPr>
          <a:xfrm>
            <a:off x="8128276" y="4386776"/>
            <a:ext cx="1541077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000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000.00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CA570218-C09E-4FBC-83E3-CE04D925567A}"/>
              </a:ext>
            </a:extLst>
          </p:cNvPr>
          <p:cNvSpPr/>
          <p:nvPr/>
        </p:nvSpPr>
        <p:spPr>
          <a:xfrm>
            <a:off x="8128275" y="4864245"/>
            <a:ext cx="1541077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10,881,000.00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88A854E9-6000-46C0-8013-20B5C0C6B981}"/>
              </a:ext>
            </a:extLst>
          </p:cNvPr>
          <p:cNvSpPr/>
          <p:nvPr/>
        </p:nvSpPr>
        <p:spPr>
          <a:xfrm>
            <a:off x="8128274" y="5317747"/>
            <a:ext cx="1541077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117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591.43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CFF6CA82-F72F-4C72-A705-98F6E20192F1}"/>
              </a:ext>
            </a:extLst>
          </p:cNvPr>
          <p:cNvSpPr/>
          <p:nvPr/>
        </p:nvSpPr>
        <p:spPr>
          <a:xfrm>
            <a:off x="8128273" y="6242070"/>
            <a:ext cx="1541077" cy="211015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087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760.00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C1540E08-F317-46B3-A4F7-4A8AA1817AE9}"/>
              </a:ext>
            </a:extLst>
          </p:cNvPr>
          <p:cNvSpPr/>
          <p:nvPr/>
        </p:nvSpPr>
        <p:spPr>
          <a:xfrm>
            <a:off x="886262" y="2743200"/>
            <a:ext cx="7242011" cy="227881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E7267ECD-CB16-43B2-98FB-126B5852CB42}"/>
              </a:ext>
            </a:extLst>
          </p:cNvPr>
          <p:cNvSpPr txBox="1"/>
          <p:nvPr/>
        </p:nvSpPr>
        <p:spPr>
          <a:xfrm>
            <a:off x="815922" y="2688791"/>
            <a:ext cx="6260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ปืนซุ่มยิงระยะไกล ขนาด 9 มม. พร้อมอุปกรณ์ จำนวน 4</a:t>
            </a:r>
            <a:r>
              <a:rPr lang="en-US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,000</a:t>
            </a:r>
            <a:r>
              <a:rPr lang="th-TH" sz="1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กระบอก</a:t>
            </a:r>
            <a:endParaRPr lang="en-US" sz="15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1500" dirty="0"/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1BB36E5A-265C-4ED0-9B19-AD925E31A162}"/>
              </a:ext>
            </a:extLst>
          </p:cNvPr>
          <p:cNvSpPr/>
          <p:nvPr/>
        </p:nvSpPr>
        <p:spPr>
          <a:xfrm>
            <a:off x="886261" y="2051696"/>
            <a:ext cx="7242011" cy="21101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D57F279-0EB6-4659-B562-8B301E81892E}"/>
              </a:ext>
            </a:extLst>
          </p:cNvPr>
          <p:cNvSpPr txBox="1"/>
          <p:nvPr/>
        </p:nvSpPr>
        <p:spPr>
          <a:xfrm>
            <a:off x="815922" y="1995424"/>
            <a:ext cx="62601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ปืนเล็กสั้นอัตโนมัติ ขนาด 5.56 มม. พร้อมซองบรรจุกระสุน 30 นัด และอุปกรณ์ประจำปืน จำนวน 500 กระบอก</a:t>
            </a:r>
            <a:endParaRPr lang="en-US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B4ED2BC-7DA1-24CF-491C-204CD1D3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0233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B183F-FD9A-95CE-A1E2-01C41CE3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325844"/>
            <a:ext cx="9162288" cy="6433887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B5B5AD3-CACA-4A2D-8D63-7284B21B0173}"/>
              </a:ext>
            </a:extLst>
          </p:cNvPr>
          <p:cNvSpPr txBox="1"/>
          <p:nvPr/>
        </p:nvSpPr>
        <p:spPr>
          <a:xfrm>
            <a:off x="8668285" y="-34758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3.3.3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74E038D2-5A82-488C-8D62-310A73950117}"/>
              </a:ext>
            </a:extLst>
          </p:cNvPr>
          <p:cNvSpPr/>
          <p:nvPr/>
        </p:nvSpPr>
        <p:spPr>
          <a:xfrm>
            <a:off x="301753" y="704337"/>
            <a:ext cx="7674630" cy="252266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บช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.ศ.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252A58C-5F69-4B74-9FEB-BE99902891C7}"/>
              </a:ext>
            </a:extLst>
          </p:cNvPr>
          <p:cNvSpPr/>
          <p:nvPr/>
        </p:nvSpPr>
        <p:spPr>
          <a:xfrm>
            <a:off x="301753" y="1246866"/>
            <a:ext cx="7674630" cy="252266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บช.น.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481E0D3-0777-4C71-861A-784BCE7661DF}"/>
              </a:ext>
            </a:extLst>
          </p:cNvPr>
          <p:cNvSpPr/>
          <p:nvPr/>
        </p:nvSpPr>
        <p:spPr>
          <a:xfrm>
            <a:off x="301753" y="2629268"/>
            <a:ext cx="7674630" cy="252266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ภ.1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90A90DCC-401A-475A-901E-761E58C701DE}"/>
              </a:ext>
            </a:extLst>
          </p:cNvPr>
          <p:cNvSpPr/>
          <p:nvPr/>
        </p:nvSpPr>
        <p:spPr>
          <a:xfrm>
            <a:off x="301751" y="3724201"/>
            <a:ext cx="7674630" cy="252266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ภ.8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28385B39-7296-4DBF-A85F-82FAB1E62FC2}"/>
              </a:ext>
            </a:extLst>
          </p:cNvPr>
          <p:cNvSpPr/>
          <p:nvPr/>
        </p:nvSpPr>
        <p:spPr>
          <a:xfrm>
            <a:off x="301751" y="4280798"/>
            <a:ext cx="7674630" cy="252266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ภ.9</a:t>
            </a:r>
            <a:endParaRPr lang="en-US" sz="2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E4B9B842-3AF3-4444-9B24-1EE34C1BB6B8}"/>
              </a:ext>
            </a:extLst>
          </p:cNvPr>
          <p:cNvSpPr/>
          <p:nvPr/>
        </p:nvSpPr>
        <p:spPr>
          <a:xfrm>
            <a:off x="7976381" y="683751"/>
            <a:ext cx="1487659" cy="272852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472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261.30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F3F7FC93-32AC-4149-A9C2-D8319039267F}"/>
              </a:ext>
            </a:extLst>
          </p:cNvPr>
          <p:cNvSpPr/>
          <p:nvPr/>
        </p:nvSpPr>
        <p:spPr>
          <a:xfrm>
            <a:off x="7976381" y="1246866"/>
            <a:ext cx="1487659" cy="272852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93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768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486.52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B518BFD3-7CC4-48D3-A2BF-1A7F843C8211}"/>
              </a:ext>
            </a:extLst>
          </p:cNvPr>
          <p:cNvSpPr/>
          <p:nvPr/>
        </p:nvSpPr>
        <p:spPr>
          <a:xfrm>
            <a:off x="7986931" y="2618284"/>
            <a:ext cx="1487659" cy="272852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251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277.20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1CA16223-8363-43F3-9771-F3A5AB65599D}"/>
              </a:ext>
            </a:extLst>
          </p:cNvPr>
          <p:cNvSpPr/>
          <p:nvPr/>
        </p:nvSpPr>
        <p:spPr>
          <a:xfrm>
            <a:off x="7986931" y="3722149"/>
            <a:ext cx="1487659" cy="272852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398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240.00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AB0CB844-723E-44F3-BCF9-606A0F497F36}"/>
              </a:ext>
            </a:extLst>
          </p:cNvPr>
          <p:cNvSpPr/>
          <p:nvPr/>
        </p:nvSpPr>
        <p:spPr>
          <a:xfrm>
            <a:off x="7970308" y="4267206"/>
            <a:ext cx="1487659" cy="272852"/>
          </a:xfrm>
          <a:prstGeom prst="rect">
            <a:avLst/>
          </a:prstGeom>
          <a:solidFill>
            <a:srgbClr val="3333FF"/>
          </a:solidFill>
          <a:ln w="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85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824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515.00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987C6C3C-3177-421A-8F31-21DB9338756C}"/>
              </a:ext>
            </a:extLst>
          </p:cNvPr>
          <p:cNvSpPr/>
          <p:nvPr/>
        </p:nvSpPr>
        <p:spPr>
          <a:xfrm>
            <a:off x="1069143" y="2926196"/>
            <a:ext cx="6915234" cy="235741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E252B7D-1FE2-4BEF-83C2-F3B0935D4E81}"/>
              </a:ext>
            </a:extLst>
          </p:cNvPr>
          <p:cNvSpPr txBox="1"/>
          <p:nvPr/>
        </p:nvSpPr>
        <p:spPr>
          <a:xfrm>
            <a:off x="980868" y="2877068"/>
            <a:ext cx="62601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ก่อสร้างอาคารที่ทำการ สภ.เมืองปทุมธานี ภ.1 (ภ.จว.ปทุมธานี)</a:t>
            </a:r>
            <a:endParaRPr lang="en-US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F87DB140-6CD0-4A2D-8009-CD73F896A4E7}"/>
              </a:ext>
            </a:extLst>
          </p:cNvPr>
          <p:cNvSpPr/>
          <p:nvPr/>
        </p:nvSpPr>
        <p:spPr>
          <a:xfrm>
            <a:off x="1069143" y="5651925"/>
            <a:ext cx="6915234" cy="252266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F4074078-BCC2-48BD-9E18-40D545E93768}"/>
              </a:ext>
            </a:extLst>
          </p:cNvPr>
          <p:cNvSpPr txBox="1"/>
          <p:nvPr/>
        </p:nvSpPr>
        <p:spPr>
          <a:xfrm>
            <a:off x="980868" y="5615680"/>
            <a:ext cx="62601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ก่อสร้างอาคารที่ทำการ สภ.เขาขาว (ภ.จว.สตูล)</a:t>
            </a:r>
            <a:endParaRPr lang="en-US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504878D-F8B9-956E-4148-155DCF85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5665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FDAF3C2-E249-5AEF-EEBB-E935A65551A6}"/>
              </a:ext>
            </a:extLst>
          </p:cNvPr>
          <p:cNvSpPr txBox="1"/>
          <p:nvPr/>
        </p:nvSpPr>
        <p:spPr>
          <a:xfrm>
            <a:off x="42204" y="319404"/>
            <a:ext cx="9791114" cy="6017032"/>
          </a:xfrm>
          <a:prstGeom prst="rect">
            <a:avLst/>
          </a:prstGeom>
          <a:solidFill>
            <a:srgbClr val="8000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ซักซ้อมการปฏิบัติ กรณีหน่วยทำงบประมาณพับไป  ดังนี้  </a:t>
            </a:r>
          </a:p>
          <a:p>
            <a:pPr marL="342900" marR="0" lvl="0" indent="-342900" algn="thaiDist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 บช. ต้นสังกัดแต่งตั้งคณะกรรมการตรวจสอบข้อเท็จจริงถึงสาเหตุแห่งการพับไปของงบประมาณนั้น หากปรากฏว่าเกิดจากความบกพร่องหรือเหตุอื่นใดในการปฏิบัติงาน ให้พิจารณาโทษทางวินัย แก่ผู้เกี่ยวข้องตามระเบียบของทางราชการ แล้วรายงานให้ ตร. ทราบ (ผ่าน สงป.) </a:t>
            </a:r>
          </a:p>
          <a:p>
            <a:pPr marL="342900" marR="0" lvl="0" indent="-3429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งบพับทุกรายการ ให้ </a:t>
            </a:r>
            <a:r>
              <a:rPr kumimoji="0" lang="th-TH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บช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ตั้งคำของงบประมาณปี 2567</a:t>
            </a:r>
          </a:p>
          <a:p>
            <a:pPr marL="342900" marR="0" lvl="0" indent="-3429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รายการงบพับที่ 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ต่ำกว่า 10 ล้านบาท </a:t>
            </a: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 บช.ปรับแผนงบประมาณที่ได้รับการจัดสรรปกติของหน่วยไปจ่ายชดเชยงบที่พับไป โดย หารือกับ สงป. เพื่อเสนอ ตร. พิจารณาสั่งการต่อไป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----------------------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277BD43-F07F-4006-841B-919C072270B9}"/>
              </a:ext>
            </a:extLst>
          </p:cNvPr>
          <p:cNvSpPr txBox="1"/>
          <p:nvPr/>
        </p:nvSpPr>
        <p:spPr>
          <a:xfrm>
            <a:off x="8718188" y="-28136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3.3.4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C8446AAE-EC4C-8C44-1E17-1CA63F18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740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39725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ธัชชัย 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นี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ละบุตร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ผบ.ตร.(บร5)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9ED2B8-FF41-407E-B69D-9F142E85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40" y="98843"/>
            <a:ext cx="2875632" cy="359715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D97427D-BCAA-4EC5-9070-3B2E01AFCC94}"/>
              </a:ext>
            </a:extLst>
          </p:cNvPr>
          <p:cNvSpPr txBox="1"/>
          <p:nvPr/>
        </p:nvSpPr>
        <p:spPr>
          <a:xfrm>
            <a:off x="1486248" y="4803384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1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ประธานแจ้งให้ที่ประชุมทราบ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C0BB09A-2C63-643C-D7B6-07B454D4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078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064712" y="2980497"/>
            <a:ext cx="7776576" cy="1622552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636027" y="2980497"/>
            <a:ext cx="6633945" cy="14468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4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4401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defRPr/>
            </a:pPr>
            <a:r>
              <a:rPr lang="en-US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เรื่องอื่น ๆ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1F45A37-07B8-5E7D-6335-CDAC9739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99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C382AD9-B896-47AB-9A25-A11272FB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1" y="998806"/>
            <a:ext cx="4716622" cy="585919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DFE7400-722F-480A-AE9E-DE988B2D4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570" y="996699"/>
            <a:ext cx="4716622" cy="5805352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EC1130F-C65D-4E31-ADC7-298EB76D1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850" y="4825218"/>
            <a:ext cx="7471342" cy="1531137"/>
          </a:xfrm>
          <a:prstGeom prst="rect">
            <a:avLst/>
          </a:prstGeom>
          <a:effectLst>
            <a:glow rad="114300">
              <a:srgbClr val="FF0000"/>
            </a:glow>
            <a:softEdge rad="0"/>
          </a:effectLst>
        </p:spPr>
      </p:pic>
      <p:sp>
        <p:nvSpPr>
          <p:cNvPr id="11" name="สี่เหลี่ยมผืนผ้ามุมมน 3">
            <a:extLst>
              <a:ext uri="{FF2B5EF4-FFF2-40B4-BE49-F238E27FC236}">
                <a16:creationId xmlns:a16="http://schemas.microsoft.com/office/drawing/2014/main" id="{B27E5AC7-F6B9-4B6B-B1C0-4E7DE552408F}"/>
              </a:ext>
            </a:extLst>
          </p:cNvPr>
          <p:cNvSpPr txBox="1">
            <a:spLocks/>
          </p:cNvSpPr>
          <p:nvPr/>
        </p:nvSpPr>
        <p:spPr>
          <a:xfrm>
            <a:off x="286604" y="53842"/>
            <a:ext cx="9239534" cy="9449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อนุมัติโอนจัดสรรงบประมาณปี 2566</a:t>
            </a:r>
            <a:b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รายการค่าวัสดุเครื่องแต่งกาย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4789AD00-54A7-4609-AB51-EA68159F46C8}"/>
              </a:ext>
            </a:extLst>
          </p:cNvPr>
          <p:cNvSpPr txBox="1"/>
          <p:nvPr/>
        </p:nvSpPr>
        <p:spPr>
          <a:xfrm>
            <a:off x="8519035" y="0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4.1</a:t>
            </a:r>
          </a:p>
        </p:txBody>
      </p:sp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6F7C9E03-25BB-9CBF-A6FB-A711355C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3345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626F9BD-97E4-4CBA-86C0-2A8A4246A7FF}"/>
              </a:ext>
            </a:extLst>
          </p:cNvPr>
          <p:cNvSpPr txBox="1"/>
          <p:nvPr/>
        </p:nvSpPr>
        <p:spPr>
          <a:xfrm>
            <a:off x="8519035" y="0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4.1.1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058962A-9C6F-4A79-AF38-1CC6D164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022" y="0"/>
            <a:ext cx="7161956" cy="685800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9995A56-9A07-AAC7-8BE1-41BC9223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9127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114B50D-E271-4A38-A2A2-059EF0CDED1C}"/>
              </a:ext>
            </a:extLst>
          </p:cNvPr>
          <p:cNvSpPr txBox="1"/>
          <p:nvPr/>
        </p:nvSpPr>
        <p:spPr>
          <a:xfrm>
            <a:off x="8519035" y="0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4.1.2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4267D5C-8543-4972-957F-1E8596CB1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11" y="0"/>
            <a:ext cx="6595577" cy="685800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F9835BE4-C820-343B-F236-7C1C51B7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795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B1E9880-54F0-2801-4E27-E0C1F2D5D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36521"/>
            <a:ext cx="9400032" cy="6584957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62671BC-2647-4254-B152-1253EF7A6A63}"/>
              </a:ext>
            </a:extLst>
          </p:cNvPr>
          <p:cNvSpPr txBox="1"/>
          <p:nvPr/>
        </p:nvSpPr>
        <p:spPr>
          <a:xfrm>
            <a:off x="8667398" y="136520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4.2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D6F32C0-D2FC-DFEA-29FF-B9849F67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549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ตัวเชื่อมต่อตรง 143">
            <a:extLst>
              <a:ext uri="{FF2B5EF4-FFF2-40B4-BE49-F238E27FC236}">
                <a16:creationId xmlns:a16="http://schemas.microsoft.com/office/drawing/2014/main" id="{605539AB-3E77-45CB-B102-A6BFED7FA368}"/>
              </a:ext>
            </a:extLst>
          </p:cNvPr>
          <p:cNvCxnSpPr>
            <a:cxnSpLocks/>
          </p:cNvCxnSpPr>
          <p:nvPr/>
        </p:nvCxnSpPr>
        <p:spPr bwMode="auto">
          <a:xfrm>
            <a:off x="385855" y="4386717"/>
            <a:ext cx="9074234" cy="12629"/>
          </a:xfrm>
          <a:prstGeom prst="line">
            <a:avLst/>
          </a:prstGeom>
          <a:ln w="11430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62000">
                  <a:schemeClr val="accent2">
                    <a:lumMod val="97000"/>
                    <a:lumOff val="3000"/>
                  </a:schemeClr>
                </a:gs>
                <a:gs pos="85000">
                  <a:srgbClr val="932D37"/>
                </a:gs>
              </a:gsLst>
              <a:lin ang="162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ตัวเชื่อมต่อตรง 159">
            <a:extLst>
              <a:ext uri="{FF2B5EF4-FFF2-40B4-BE49-F238E27FC236}">
                <a16:creationId xmlns:a16="http://schemas.microsoft.com/office/drawing/2014/main" id="{6DF37CB5-B5E0-4389-A9BA-3974827EEFDD}"/>
              </a:ext>
            </a:extLst>
          </p:cNvPr>
          <p:cNvCxnSpPr>
            <a:cxnSpLocks/>
          </p:cNvCxnSpPr>
          <p:nvPr/>
        </p:nvCxnSpPr>
        <p:spPr bwMode="auto">
          <a:xfrm>
            <a:off x="9524439" y="4387850"/>
            <a:ext cx="0" cy="561504"/>
          </a:xfrm>
          <a:prstGeom prst="line">
            <a:avLst/>
          </a:prstGeom>
          <a:ln w="11430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62000">
                  <a:schemeClr val="accent2">
                    <a:lumMod val="97000"/>
                    <a:lumOff val="3000"/>
                  </a:schemeClr>
                </a:gs>
                <a:gs pos="85000">
                  <a:srgbClr val="932D37"/>
                </a:gs>
              </a:gsLst>
              <a:lin ang="162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กล่องข้อความ 1"/>
          <p:cNvSpPr txBox="1"/>
          <p:nvPr/>
        </p:nvSpPr>
        <p:spPr>
          <a:xfrm>
            <a:off x="0" y="86067"/>
            <a:ext cx="99060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เทียบ ปฏิทินงบประมาณรายจ่ายประจำปี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</a:t>
            </a:r>
            <a:r>
              <a: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ของสำนักงบประมาณ กับ ตร.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93" name="สี่เหลี่ยมผืนผ้า 192">
            <a:extLst>
              <a:ext uri="{FF2B5EF4-FFF2-40B4-BE49-F238E27FC236}">
                <a16:creationId xmlns:a16="http://schemas.microsoft.com/office/drawing/2014/main" id="{41D8CF30-AFE0-4D68-B7F0-BAB85FDE8EBD}"/>
              </a:ext>
            </a:extLst>
          </p:cNvPr>
          <p:cNvSpPr/>
          <p:nvPr/>
        </p:nvSpPr>
        <p:spPr>
          <a:xfrm>
            <a:off x="215656" y="2682931"/>
            <a:ext cx="9572278" cy="3804314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2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B011E0D0-4D98-4C88-A817-E7423E57E1D6}"/>
              </a:ext>
            </a:extLst>
          </p:cNvPr>
          <p:cNvGrpSpPr/>
          <p:nvPr/>
        </p:nvGrpSpPr>
        <p:grpSpPr>
          <a:xfrm>
            <a:off x="215657" y="680599"/>
            <a:ext cx="9572277" cy="1805948"/>
            <a:chOff x="265423" y="549838"/>
            <a:chExt cx="11781265" cy="2222705"/>
          </a:xfrm>
        </p:grpSpPr>
        <p:cxnSp>
          <p:nvCxnSpPr>
            <p:cNvPr id="196" name="ตัวเชื่อมต่อตรง 70">
              <a:extLst>
                <a:ext uri="{FF2B5EF4-FFF2-40B4-BE49-F238E27FC236}">
                  <a16:creationId xmlns:a16="http://schemas.microsoft.com/office/drawing/2014/main" id="{B415E12A-C17B-4348-B324-3F1069D55C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6341" y="1935682"/>
              <a:ext cx="0" cy="22447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63A3849A-A728-467D-9DB4-7AE449C847AA}"/>
                </a:ext>
              </a:extLst>
            </p:cNvPr>
            <p:cNvGrpSpPr/>
            <p:nvPr/>
          </p:nvGrpSpPr>
          <p:grpSpPr>
            <a:xfrm>
              <a:off x="265423" y="549838"/>
              <a:ext cx="11781265" cy="2222705"/>
              <a:chOff x="265423" y="549838"/>
              <a:chExt cx="11781265" cy="2222705"/>
            </a:xfrm>
          </p:grpSpPr>
          <p:grpSp>
            <p:nvGrpSpPr>
              <p:cNvPr id="14403" name="กลุ่ม 99">
                <a:extLst>
                  <a:ext uri="{FF2B5EF4-FFF2-40B4-BE49-F238E27FC236}">
                    <a16:creationId xmlns:a16="http://schemas.microsoft.com/office/drawing/2014/main" id="{99A8358B-4DD7-4FDF-956F-366967A240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25015" y="816362"/>
                <a:ext cx="1927152" cy="1535293"/>
                <a:chOff x="7413490" y="4489616"/>
                <a:chExt cx="2294618" cy="1716974"/>
              </a:xfrm>
            </p:grpSpPr>
            <p:cxnSp>
              <p:nvCxnSpPr>
                <p:cNvPr id="101" name="ตัวเชื่อมต่อตรง 100">
                  <a:extLst>
                    <a:ext uri="{FF2B5EF4-FFF2-40B4-BE49-F238E27FC236}">
                      <a16:creationId xmlns:a16="http://schemas.microsoft.com/office/drawing/2014/main" id="{9FD81F8F-3DDF-4FD3-92E6-51DD8946CAC5}"/>
                    </a:ext>
                  </a:extLst>
                </p:cNvPr>
                <p:cNvCxnSpPr/>
                <p:nvPr/>
              </p:nvCxnSpPr>
              <p:spPr>
                <a:xfrm>
                  <a:off x="9708108" y="5842659"/>
                  <a:ext cx="0" cy="363931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06" name="TextBox 91">
                  <a:extLst>
                    <a:ext uri="{FF2B5EF4-FFF2-40B4-BE49-F238E27FC236}">
                      <a16:creationId xmlns:a16="http://schemas.microsoft.com/office/drawing/2014/main" id="{765BCFBA-7FA2-470A-849B-589A79B943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13490" y="4950736"/>
                  <a:ext cx="1611399" cy="886086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ts val="14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สภาผู้แทนราษฎร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4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พิจารณา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4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วาระ 1 </a:t>
                  </a:r>
                </a:p>
              </p:txBody>
            </p:sp>
            <p:pic>
              <p:nvPicPr>
                <p:cNvPr id="14405" name="Picture 4" descr="https://encrypted-tbn2.gstatic.com/images?q=tbn:ANd9GcRaZD_Dwr_gYWxYafEro1stE7nmMX52d31NvwJ9GzKsfpaPFde4EcvT-6N7">
                  <a:hlinkClick r:id="rId3"/>
                  <a:extLst>
                    <a:ext uri="{FF2B5EF4-FFF2-40B4-BE49-F238E27FC236}">
                      <a16:creationId xmlns:a16="http://schemas.microsoft.com/office/drawing/2014/main" id="{7289BF0C-230B-49E7-A24B-C131F40435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36197" y="4489616"/>
                  <a:ext cx="587717" cy="528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358" name="Group 3">
                <a:extLst>
                  <a:ext uri="{FF2B5EF4-FFF2-40B4-BE49-F238E27FC236}">
                    <a16:creationId xmlns:a16="http://schemas.microsoft.com/office/drawing/2014/main" id="{363848FD-41CC-4AEC-871C-6853EA61A1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6746" y="833823"/>
                <a:ext cx="1564202" cy="1240409"/>
                <a:chOff x="6515487" y="3539794"/>
                <a:chExt cx="1068689" cy="834703"/>
              </a:xfrm>
            </p:grpSpPr>
            <p:pic>
              <p:nvPicPr>
                <p:cNvPr id="14387" name="Picture 2" descr="C:\Users\Anuwatra\Pictures\Logo\ตรตา ครม..png">
                  <a:extLst>
                    <a:ext uri="{FF2B5EF4-FFF2-40B4-BE49-F238E27FC236}">
                      <a16:creationId xmlns:a16="http://schemas.microsoft.com/office/drawing/2014/main" id="{78A29D6B-88C5-4D89-904F-D19C2FB8B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03907" y="3539794"/>
                  <a:ext cx="396856" cy="308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88" name="TextBox 98">
                  <a:extLst>
                    <a:ext uri="{FF2B5EF4-FFF2-40B4-BE49-F238E27FC236}">
                      <a16:creationId xmlns:a16="http://schemas.microsoft.com/office/drawing/2014/main" id="{4C0AF53E-8869-4FFF-B85C-E8249B6590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15487" y="3873712"/>
                  <a:ext cx="1068689" cy="5007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ts val="13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ครม.เห็นชอบ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3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รายละเอียด งปม.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3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และ แนวทางปรับปรุง</a:t>
                  </a:r>
                </a:p>
              </p:txBody>
            </p:sp>
          </p:grpSp>
          <p:grpSp>
            <p:nvGrpSpPr>
              <p:cNvPr id="14381" name="กลุ่ม 92">
                <a:extLst>
                  <a:ext uri="{FF2B5EF4-FFF2-40B4-BE49-F238E27FC236}">
                    <a16:creationId xmlns:a16="http://schemas.microsoft.com/office/drawing/2014/main" id="{DC5CEBA8-C43E-46CB-93ED-F141A7F544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26322" y="781602"/>
                <a:ext cx="1623824" cy="1508439"/>
                <a:chOff x="6626770" y="2048245"/>
                <a:chExt cx="1664058" cy="1670286"/>
              </a:xfrm>
            </p:grpSpPr>
            <p:cxnSp>
              <p:nvCxnSpPr>
                <p:cNvPr id="145" name="ตัวเชื่อมต่อตรง 177">
                  <a:extLst>
                    <a:ext uri="{FF2B5EF4-FFF2-40B4-BE49-F238E27FC236}">
                      <a16:creationId xmlns:a16="http://schemas.microsoft.com/office/drawing/2014/main" id="{E6E01FDE-80E7-497B-8D4F-B60F0151B926}"/>
                    </a:ext>
                  </a:extLst>
                </p:cNvPr>
                <p:cNvCxnSpPr>
                  <a:cxnSpLocks/>
                  <a:endCxn id="134" idx="0"/>
                </p:cNvCxnSpPr>
                <p:nvPr/>
              </p:nvCxnSpPr>
              <p:spPr>
                <a:xfrm flipH="1">
                  <a:off x="8287231" y="3233288"/>
                  <a:ext cx="3597" cy="327734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383" name="Picture 4" descr="https://encrypted-tbn2.gstatic.com/images?q=tbn:ANd9GcRaZD_Dwr_gYWxYafEro1stE7nmMX52d31NvwJ9GzKsfpaPFde4EcvT-6N7">
                  <a:hlinkClick r:id="rId3"/>
                  <a:extLst>
                    <a:ext uri="{FF2B5EF4-FFF2-40B4-BE49-F238E27FC236}">
                      <a16:creationId xmlns:a16="http://schemas.microsoft.com/office/drawing/2014/main" id="{E965AA02-E356-40D4-924C-BC98EE05C0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8073" y="2048245"/>
                  <a:ext cx="478200" cy="481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84" name="TextBox 150">
                  <a:extLst>
                    <a:ext uri="{FF2B5EF4-FFF2-40B4-BE49-F238E27FC236}">
                      <a16:creationId xmlns:a16="http://schemas.microsoft.com/office/drawing/2014/main" id="{73B28C3E-193C-472A-A5D2-FCA61EC6A6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26770" y="2495236"/>
                  <a:ext cx="1357322" cy="12232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วุฒิสภา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พิจารณา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ร่าง พ.ร.บ.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งบประมาณ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altLang="th-TH" sz="11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4370" name="กลุ่ม 70">
                <a:extLst>
                  <a:ext uri="{FF2B5EF4-FFF2-40B4-BE49-F238E27FC236}">
                    <a16:creationId xmlns:a16="http://schemas.microsoft.com/office/drawing/2014/main" id="{052C3E2D-FFC9-4B1D-B671-1D7A65C97D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2347" y="768226"/>
                <a:ext cx="1035216" cy="1333339"/>
                <a:chOff x="7227407" y="1992766"/>
                <a:chExt cx="1061472" cy="1474899"/>
              </a:xfrm>
            </p:grpSpPr>
            <p:sp>
              <p:nvSpPr>
                <p:cNvPr id="14373" name="TextBox 163">
                  <a:extLst>
                    <a:ext uri="{FF2B5EF4-FFF2-40B4-BE49-F238E27FC236}">
                      <a16:creationId xmlns:a16="http://schemas.microsoft.com/office/drawing/2014/main" id="{819A38BB-0A88-4E17-B3D3-9320FAB178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27407" y="2664548"/>
                  <a:ext cx="1061472" cy="8031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ทูลเกล้า ฯ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ร่าง พ.ร.บ.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งบประมาณ</a:t>
                  </a:r>
                  <a:endParaRPr kumimoji="0" lang="th-TH" altLang="th-TH" sz="1188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pic>
              <p:nvPicPr>
                <p:cNvPr id="14374" name="Picture 2" descr="C:\Users\Thawatchai\Pictures\250px-Garuda_Emblem_of_Thailand_(Broad_wings)_svg.png">
                  <a:extLst>
                    <a:ext uri="{FF2B5EF4-FFF2-40B4-BE49-F238E27FC236}">
                      <a16:creationId xmlns:a16="http://schemas.microsoft.com/office/drawing/2014/main" id="{84446EE7-BD8A-46DE-8A46-77D82DACE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87123" y="1992766"/>
                  <a:ext cx="693459" cy="540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" name="กลุ่ม 4"/>
              <p:cNvGrpSpPr/>
              <p:nvPr/>
            </p:nvGrpSpPr>
            <p:grpSpPr>
              <a:xfrm>
                <a:off x="10619370" y="700142"/>
                <a:ext cx="1184879" cy="1411370"/>
                <a:chOff x="10619370" y="700142"/>
                <a:chExt cx="1184879" cy="141137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F5E9C943-A7E2-470A-80C5-C600C19C2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43140" y="700142"/>
                  <a:ext cx="831726" cy="870851"/>
                </a:xfrm>
                <a:prstGeom prst="rect">
                  <a:avLst/>
                </a:prstGeom>
              </p:spPr>
            </p:pic>
            <p:sp>
              <p:nvSpPr>
                <p:cNvPr id="84" name="TextBox 163">
                  <a:extLst>
                    <a:ext uri="{FF2B5EF4-FFF2-40B4-BE49-F238E27FC236}">
                      <a16:creationId xmlns:a16="http://schemas.microsoft.com/office/drawing/2014/main" id="{52789D4A-D2CC-4EEF-9A47-F9A0288AA4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19370" y="1626646"/>
                  <a:ext cx="1184879" cy="484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188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ประกาศบังคับใช้เป็นกฎหมาย</a:t>
                  </a: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C25230F-C68B-4E8A-AC44-270B76475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428" y="760872"/>
                <a:ext cx="717639" cy="717639"/>
              </a:xfrm>
              <a:prstGeom prst="rect">
                <a:avLst/>
              </a:prstGeom>
            </p:spPr>
          </p:pic>
          <p:pic>
            <p:nvPicPr>
              <p:cNvPr id="9" name="รูปภาพ 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63692" y="784464"/>
                <a:ext cx="645726" cy="463336"/>
              </a:xfrm>
              <a:prstGeom prst="rect">
                <a:avLst/>
              </a:prstGeom>
            </p:spPr>
          </p:pic>
          <p:grpSp>
            <p:nvGrpSpPr>
              <p:cNvPr id="7" name="กลุ่ม 6">
                <a:extLst>
                  <a:ext uri="{FF2B5EF4-FFF2-40B4-BE49-F238E27FC236}">
                    <a16:creationId xmlns:a16="http://schemas.microsoft.com/office/drawing/2014/main" id="{F39A55A0-9437-47A5-93F7-14F468756D57}"/>
                  </a:ext>
                </a:extLst>
              </p:cNvPr>
              <p:cNvGrpSpPr/>
              <p:nvPr/>
            </p:nvGrpSpPr>
            <p:grpSpPr>
              <a:xfrm>
                <a:off x="424976" y="1798423"/>
                <a:ext cx="11342048" cy="974120"/>
                <a:chOff x="424976" y="1947285"/>
                <a:chExt cx="11342048" cy="974120"/>
              </a:xfrm>
            </p:grpSpPr>
            <p:cxnSp>
              <p:nvCxnSpPr>
                <p:cNvPr id="122" name="ตัวเชื่อมต่อตรง 70">
                  <a:extLst>
                    <a:ext uri="{FF2B5EF4-FFF2-40B4-BE49-F238E27FC236}">
                      <a16:creationId xmlns:a16="http://schemas.microsoft.com/office/drawing/2014/main" id="{6C872077-7927-45D4-BDCF-2906F23CF489}"/>
                    </a:ext>
                  </a:extLst>
                </p:cNvPr>
                <p:cNvCxnSpPr/>
                <p:nvPr/>
              </p:nvCxnSpPr>
              <p:spPr bwMode="auto">
                <a:xfrm>
                  <a:off x="5303458" y="2151586"/>
                  <a:ext cx="0" cy="222268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70">
                  <a:extLst>
                    <a:ext uri="{FF2B5EF4-FFF2-40B4-BE49-F238E27FC236}">
                      <a16:creationId xmlns:a16="http://schemas.microsoft.com/office/drawing/2014/main" id="{13102D64-52EF-405D-9E0F-FFC7DA7524F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600048" y="2052037"/>
                  <a:ext cx="0" cy="322866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ตัวเชื่อมต่อตรง 76">
                  <a:extLst>
                    <a:ext uri="{FF2B5EF4-FFF2-40B4-BE49-F238E27FC236}">
                      <a16:creationId xmlns:a16="http://schemas.microsoft.com/office/drawing/2014/main" id="{605539AB-3E77-45CB-B102-A6BFED7FA36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24976" y="2393172"/>
                  <a:ext cx="11342048" cy="16197"/>
                </a:xfrm>
                <a:prstGeom prst="line">
                  <a:avLst/>
                </a:prstGeom>
                <a:ln w="114300">
                  <a:solidFill>
                    <a:srgbClr val="0000FF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10" name="TextBox 73">
                  <a:extLst>
                    <a:ext uri="{FF2B5EF4-FFF2-40B4-BE49-F238E27FC236}">
                      <a16:creationId xmlns:a16="http://schemas.microsoft.com/office/drawing/2014/main" id="{44D3956E-545A-4029-94F9-399382B4EB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57446" y="2438433"/>
                  <a:ext cx="1138052" cy="4829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9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ม.ค.66</a:t>
                  </a:r>
                </a:p>
              </p:txBody>
            </p:sp>
            <p:sp>
              <p:nvSpPr>
                <p:cNvPr id="104" name="วงรี 103">
                  <a:extLst>
                    <a:ext uri="{FF2B5EF4-FFF2-40B4-BE49-F238E27FC236}">
                      <a16:creationId xmlns:a16="http://schemas.microsoft.com/office/drawing/2014/main" id="{F93D244B-AB6D-486C-950F-A30BE9AB8E6E}"/>
                    </a:ext>
                  </a:extLst>
                </p:cNvPr>
                <p:cNvSpPr/>
                <p:nvPr/>
              </p:nvSpPr>
              <p:spPr bwMode="auto">
                <a:xfrm>
                  <a:off x="5197801" y="2293864"/>
                  <a:ext cx="208805" cy="192897"/>
                </a:xfrm>
                <a:prstGeom prst="ellipse">
                  <a:avLst/>
                </a:prstGeom>
                <a:solidFill>
                  <a:srgbClr val="0000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13" name="วงรี 59">
                  <a:extLst>
                    <a:ext uri="{FF2B5EF4-FFF2-40B4-BE49-F238E27FC236}">
                      <a16:creationId xmlns:a16="http://schemas.microsoft.com/office/drawing/2014/main" id="{8E51EB82-A2BC-4330-929E-E0867592C4D0}"/>
                    </a:ext>
                  </a:extLst>
                </p:cNvPr>
                <p:cNvSpPr/>
                <p:nvPr/>
              </p:nvSpPr>
              <p:spPr bwMode="auto">
                <a:xfrm>
                  <a:off x="2219693" y="2288900"/>
                  <a:ext cx="208807" cy="192898"/>
                </a:xfrm>
                <a:prstGeom prst="ellipse">
                  <a:avLst/>
                </a:prstGeom>
                <a:solidFill>
                  <a:srgbClr val="0000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14" name="วงรี 59">
                  <a:extLst>
                    <a:ext uri="{FF2B5EF4-FFF2-40B4-BE49-F238E27FC236}">
                      <a16:creationId xmlns:a16="http://schemas.microsoft.com/office/drawing/2014/main" id="{E72BB390-F020-4E4F-8A69-788F462F6D8B}"/>
                    </a:ext>
                  </a:extLst>
                </p:cNvPr>
                <p:cNvSpPr/>
                <p:nvPr/>
              </p:nvSpPr>
              <p:spPr bwMode="auto">
                <a:xfrm>
                  <a:off x="3487184" y="2311674"/>
                  <a:ext cx="208807" cy="19437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4394" name="TextBox 121">
                  <a:extLst>
                    <a:ext uri="{FF2B5EF4-FFF2-40B4-BE49-F238E27FC236}">
                      <a16:creationId xmlns:a16="http://schemas.microsoft.com/office/drawing/2014/main" id="{6F620E30-B79F-4A9F-8F57-C3AC07526A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1798" y="2474618"/>
                  <a:ext cx="1608315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ต.ค.65- ม.ค.66</a:t>
                  </a:r>
                </a:p>
              </p:txBody>
            </p:sp>
            <p:sp>
              <p:nvSpPr>
                <p:cNvPr id="128" name="วงรี 99">
                  <a:extLst>
                    <a:ext uri="{FF2B5EF4-FFF2-40B4-BE49-F238E27FC236}">
                      <a16:creationId xmlns:a16="http://schemas.microsoft.com/office/drawing/2014/main" id="{A7F4D0EC-FA1E-4B30-BA7A-3AD9EF6BFE05}"/>
                    </a:ext>
                  </a:extLst>
                </p:cNvPr>
                <p:cNvSpPr/>
                <p:nvPr/>
              </p:nvSpPr>
              <p:spPr bwMode="auto">
                <a:xfrm>
                  <a:off x="6814278" y="2328011"/>
                  <a:ext cx="208805" cy="192898"/>
                </a:xfrm>
                <a:prstGeom prst="ellipse">
                  <a:avLst/>
                </a:prstGeom>
                <a:solidFill>
                  <a:srgbClr val="0000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34" name="วงรี 59">
                  <a:extLst>
                    <a:ext uri="{FF2B5EF4-FFF2-40B4-BE49-F238E27FC236}">
                      <a16:creationId xmlns:a16="http://schemas.microsoft.com/office/drawing/2014/main" id="{F9A63FEB-0C91-46FF-BAC4-548DADFAF215}"/>
                    </a:ext>
                  </a:extLst>
                </p:cNvPr>
                <p:cNvSpPr/>
                <p:nvPr/>
              </p:nvSpPr>
              <p:spPr bwMode="auto">
                <a:xfrm>
                  <a:off x="10042233" y="2296656"/>
                  <a:ext cx="208805" cy="192898"/>
                </a:xfrm>
                <a:prstGeom prst="ellipse">
                  <a:avLst/>
                </a:prstGeom>
                <a:solidFill>
                  <a:srgbClr val="0000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1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4365" name="TextBox 142">
                  <a:extLst>
                    <a:ext uri="{FF2B5EF4-FFF2-40B4-BE49-F238E27FC236}">
                      <a16:creationId xmlns:a16="http://schemas.microsoft.com/office/drawing/2014/main" id="{81EE87AB-C71D-455B-993C-2023E18844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50750" y="2473450"/>
                  <a:ext cx="1516982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ส.ค.66</a:t>
                  </a:r>
                </a:p>
              </p:txBody>
            </p:sp>
            <p:sp>
              <p:nvSpPr>
                <p:cNvPr id="156" name="วงรี 112">
                  <a:extLst>
                    <a:ext uri="{FF2B5EF4-FFF2-40B4-BE49-F238E27FC236}">
                      <a16:creationId xmlns:a16="http://schemas.microsoft.com/office/drawing/2014/main" id="{036656A8-2BB7-4CA4-8281-9F806F63A154}"/>
                    </a:ext>
                  </a:extLst>
                </p:cNvPr>
                <p:cNvSpPr/>
                <p:nvPr/>
              </p:nvSpPr>
              <p:spPr bwMode="auto">
                <a:xfrm>
                  <a:off x="11069211" y="2299746"/>
                  <a:ext cx="208807" cy="192898"/>
                </a:xfrm>
                <a:prstGeom prst="ellipse">
                  <a:avLst/>
                </a:prstGeom>
                <a:solidFill>
                  <a:srgbClr val="0000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4369" name="TextBox 166">
                  <a:extLst>
                    <a:ext uri="{FF2B5EF4-FFF2-40B4-BE49-F238E27FC236}">
                      <a16:creationId xmlns:a16="http://schemas.microsoft.com/office/drawing/2014/main" id="{FFD67E30-6DBE-44BB-921C-AD7CE09DC0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93410" y="2474629"/>
                  <a:ext cx="1031737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ก.ย.66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6FB7DAB-BE89-467B-BC63-7EC77AFF37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01493" y="2473725"/>
                  <a:ext cx="1128943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มี.ค.66</a:t>
                  </a:r>
                </a:p>
              </p:txBody>
            </p:sp>
            <p:cxnSp>
              <p:nvCxnSpPr>
                <p:cNvPr id="78" name="ตัวเชื่อมต่อตรง 177">
                  <a:extLst>
                    <a:ext uri="{FF2B5EF4-FFF2-40B4-BE49-F238E27FC236}">
                      <a16:creationId xmlns:a16="http://schemas.microsoft.com/office/drawing/2014/main" id="{2A278578-7A69-49D3-A141-F4D26C9FF17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1173617" y="2124142"/>
                  <a:ext cx="0" cy="162366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142">
                  <a:extLst>
                    <a:ext uri="{FF2B5EF4-FFF2-40B4-BE49-F238E27FC236}">
                      <a16:creationId xmlns:a16="http://schemas.microsoft.com/office/drawing/2014/main" id="{AA54933D-B533-488F-9C7E-6F076F65C2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83319" y="2468842"/>
                  <a:ext cx="1516982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มิ.ย. – ส.ค.66</a:t>
                  </a:r>
                </a:p>
              </p:txBody>
            </p:sp>
            <p:sp>
              <p:nvSpPr>
                <p:cNvPr id="83" name="TextBox 166">
                  <a:extLst>
                    <a:ext uri="{FF2B5EF4-FFF2-40B4-BE49-F238E27FC236}">
                      <a16:creationId xmlns:a16="http://schemas.microsoft.com/office/drawing/2014/main" id="{A7806BD6-FA95-4DF3-AD2B-D2233780F8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94396" y="2475003"/>
                  <a:ext cx="1031737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ต.ค.66</a:t>
                  </a:r>
                </a:p>
              </p:txBody>
            </p:sp>
            <p:cxnSp>
              <p:nvCxnSpPr>
                <p:cNvPr id="244" name="ตัวเชื่อมต่อตรง 70">
                  <a:extLst>
                    <a:ext uri="{FF2B5EF4-FFF2-40B4-BE49-F238E27FC236}">
                      <a16:creationId xmlns:a16="http://schemas.microsoft.com/office/drawing/2014/main" id="{13102D64-52EF-405D-9E0F-FFC7DA7524F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333985" y="1947285"/>
                  <a:ext cx="0" cy="353713"/>
                </a:xfrm>
                <a:prstGeom prst="line">
                  <a:avLst/>
                </a:prstGeom>
                <a:ln w="28575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8931C56E-E064-4346-B462-1C256BCA8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04052" y="2084544"/>
                  <a:ext cx="30710" cy="271613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94428" y="2311674"/>
                  <a:ext cx="249958" cy="225572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5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27182" y="2288121"/>
                  <a:ext cx="249958" cy="225572"/>
                </a:xfrm>
                <a:prstGeom prst="rect">
                  <a:avLst/>
                </a:prstGeom>
              </p:spPr>
            </p:pic>
            <p:sp>
              <p:nvSpPr>
                <p:cNvPr id="109" name="TextBox 142">
                  <a:extLst>
                    <a:ext uri="{FF2B5EF4-FFF2-40B4-BE49-F238E27FC236}">
                      <a16:creationId xmlns:a16="http://schemas.microsoft.com/office/drawing/2014/main" id="{AA54933D-B533-488F-9C7E-6F076F65C2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21195" y="2481431"/>
                  <a:ext cx="1516982" cy="421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มิ.ย.66</a:t>
                  </a:r>
                </a:p>
              </p:txBody>
            </p:sp>
          </p:grpSp>
          <p:sp>
            <p:nvSpPr>
              <p:cNvPr id="125" name="TextBox 150">
                <a:extLst>
                  <a:ext uri="{FF2B5EF4-FFF2-40B4-BE49-F238E27FC236}">
                    <a16:creationId xmlns:a16="http://schemas.microsoft.com/office/drawing/2014/main" id="{73B28C3E-193C-472A-A5D2-FCA61EC6A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15190" y="1190734"/>
                <a:ext cx="1324503" cy="1126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คณ</a:t>
                </a:r>
                <a:r>
                  <a: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ะ</a:t>
                </a: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กรรมิการฯ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พิจารณา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ร่าง พ.ร.บ.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งบประมาณ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altLang="th-TH" sz="1188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id="{2AEFE656-1D5F-4EB4-A4C1-B78A18E402A1}"/>
                  </a:ext>
                </a:extLst>
              </p:cNvPr>
              <p:cNvSpPr/>
              <p:nvPr/>
            </p:nvSpPr>
            <p:spPr>
              <a:xfrm>
                <a:off x="265423" y="549838"/>
                <a:ext cx="11781265" cy="2152727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27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389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7157" y="1297438"/>
                <a:ext cx="1788670" cy="763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ส่วนราชการส่งคำขอฯ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ให้สำนักงบประมาณ ผ่านระบบ </a:t>
                </a:r>
                <a:r>
                  <a:rPr kumimoji="0" lang="en-US" alt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e-Budgeting</a:t>
                </a:r>
                <a:endParaRPr kumimoji="0" lang="th-TH" alt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245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4459" y="1498297"/>
                <a:ext cx="1305140" cy="570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ส่วนราชการ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จัดทำคำขอฯ </a:t>
                </a:r>
              </a:p>
            </p:txBody>
          </p:sp>
          <p:sp>
            <p:nvSpPr>
              <p:cNvPr id="85" name="TextBox 163">
                <a:extLst>
                  <a:ext uri="{FF2B5EF4-FFF2-40B4-BE49-F238E27FC236}">
                    <a16:creationId xmlns:a16="http://schemas.microsoft.com/office/drawing/2014/main" id="{B1312973-7627-4562-9C1F-69602A1305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57" y="1523530"/>
                <a:ext cx="1514649" cy="569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38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มติ ครม. กำหนด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38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แนวทางและปฏิทิน</a:t>
                </a:r>
              </a:p>
            </p:txBody>
          </p:sp>
        </p:grpSp>
        <p:sp>
          <p:nvSpPr>
            <p:cNvPr id="194" name="วงรี 59">
              <a:extLst>
                <a:ext uri="{FF2B5EF4-FFF2-40B4-BE49-F238E27FC236}">
                  <a16:creationId xmlns:a16="http://schemas.microsoft.com/office/drawing/2014/main" id="{5153004F-F1AC-4996-9814-80D609780354}"/>
                </a:ext>
              </a:extLst>
            </p:cNvPr>
            <p:cNvSpPr/>
            <p:nvPr/>
          </p:nvSpPr>
          <p:spPr bwMode="auto">
            <a:xfrm>
              <a:off x="832049" y="2148055"/>
              <a:ext cx="208807" cy="192898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7" name="TextBox 121">
              <a:extLst>
                <a:ext uri="{FF2B5EF4-FFF2-40B4-BE49-F238E27FC236}">
                  <a16:creationId xmlns:a16="http://schemas.microsoft.com/office/drawing/2014/main" id="{0EC026D7-D8E7-4584-9578-788AB8C4E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258" y="2324978"/>
              <a:ext cx="1203435" cy="42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ต.ค.65</a:t>
              </a:r>
            </a:p>
          </p:txBody>
        </p:sp>
      </p:grpSp>
      <p:cxnSp>
        <p:nvCxnSpPr>
          <p:cNvPr id="142" name="ตัวเชื่อมต่อตรง 141">
            <a:extLst>
              <a:ext uri="{FF2B5EF4-FFF2-40B4-BE49-F238E27FC236}">
                <a16:creationId xmlns:a16="http://schemas.microsoft.com/office/drawing/2014/main" id="{7967C726-6C6B-42C8-B5B1-0F4C44C02B85}"/>
              </a:ext>
            </a:extLst>
          </p:cNvPr>
          <p:cNvCxnSpPr>
            <a:cxnSpLocks/>
          </p:cNvCxnSpPr>
          <p:nvPr/>
        </p:nvCxnSpPr>
        <p:spPr bwMode="auto">
          <a:xfrm>
            <a:off x="387701" y="5039356"/>
            <a:ext cx="9074234" cy="12629"/>
          </a:xfrm>
          <a:prstGeom prst="line">
            <a:avLst/>
          </a:prstGeom>
          <a:ln w="11430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62000">
                  <a:schemeClr val="accent2">
                    <a:lumMod val="97000"/>
                    <a:lumOff val="3000"/>
                  </a:schemeClr>
                </a:gs>
                <a:gs pos="85000">
                  <a:srgbClr val="932D37"/>
                </a:gs>
              </a:gsLst>
              <a:lin ang="16200000" scaled="1"/>
              <a:tileRect/>
            </a:gra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6" name="กลุ่ม 14345">
            <a:extLst>
              <a:ext uri="{FF2B5EF4-FFF2-40B4-BE49-F238E27FC236}">
                <a16:creationId xmlns:a16="http://schemas.microsoft.com/office/drawing/2014/main" id="{2DFA8D68-7872-4886-9C79-C6346B772BE6}"/>
              </a:ext>
            </a:extLst>
          </p:cNvPr>
          <p:cNvGrpSpPr/>
          <p:nvPr/>
        </p:nvGrpSpPr>
        <p:grpSpPr>
          <a:xfrm>
            <a:off x="242126" y="2944289"/>
            <a:ext cx="9210458" cy="1845475"/>
            <a:chOff x="242126" y="3052577"/>
            <a:chExt cx="9210458" cy="1845475"/>
          </a:xfrm>
        </p:grpSpPr>
        <p:sp>
          <p:nvSpPr>
            <p:cNvPr id="252" name="TextBox 92">
              <a:extLst>
                <a:ext uri="{FF2B5EF4-FFF2-40B4-BE49-F238E27FC236}">
                  <a16:creationId xmlns:a16="http://schemas.microsoft.com/office/drawing/2014/main" id="{D3774443-BD87-46D7-85C8-1CA7918D3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3515" y="3820535"/>
              <a:ext cx="946288" cy="513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62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h-TH" altLang="th-TH" sz="16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บก./ภ.จว.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62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th-TH" altLang="th-TH" sz="16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ส่ง บช.</a:t>
              </a:r>
            </a:p>
          </p:txBody>
        </p:sp>
        <p:sp>
          <p:nvSpPr>
            <p:cNvPr id="258" name="TextBox 122">
              <a:extLst>
                <a:ext uri="{FF2B5EF4-FFF2-40B4-BE49-F238E27FC236}">
                  <a16:creationId xmlns:a16="http://schemas.microsoft.com/office/drawing/2014/main" id="{16DCF743-8BA5-4B56-A3DF-EF8FE329C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8257" y="3730793"/>
              <a:ext cx="988673" cy="620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สกบ. นำรายการ</a:t>
              </a:r>
              <a:r>
                <a:rPr kumimoji="0" lang="th-TH" alt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เกิน 1,000 ลบ. </a:t>
              </a:r>
              <a:r>
                <a:rPr kumimoji="0" lang="th-TH" alt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เสนอ ครม.</a:t>
              </a: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64359" y="3284668"/>
              <a:ext cx="455716" cy="406181"/>
            </a:xfrm>
            <a:prstGeom prst="rect">
              <a:avLst/>
            </a:prstGeom>
          </p:spPr>
        </p:pic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E30117C5-B46A-4547-A4A5-3AFACCEC093C}"/>
                </a:ext>
              </a:extLst>
            </p:cNvPr>
            <p:cNvGrpSpPr/>
            <p:nvPr/>
          </p:nvGrpSpPr>
          <p:grpSpPr>
            <a:xfrm>
              <a:off x="8026913" y="3237442"/>
              <a:ext cx="1425671" cy="1658026"/>
              <a:chOff x="10110677" y="3106233"/>
              <a:chExt cx="1754672" cy="2040648"/>
            </a:xfrm>
          </p:grpSpPr>
          <p:sp>
            <p:nvSpPr>
              <p:cNvPr id="170" name="TextBox 142">
                <a:extLst>
                  <a:ext uri="{FF2B5EF4-FFF2-40B4-BE49-F238E27FC236}">
                    <a16:creationId xmlns:a16="http://schemas.microsoft.com/office/drawing/2014/main" id="{81EE87AB-C71D-455B-993C-2023E18844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9994" y="4840525"/>
                <a:ext cx="1710720" cy="306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1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15 ธ.ค.65 – 26 ม.ค.66</a:t>
                </a:r>
              </a:p>
            </p:txBody>
          </p:sp>
          <p:sp>
            <p:nvSpPr>
              <p:cNvPr id="264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10677" y="3569039"/>
                <a:ext cx="1754672" cy="913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ตร.  กราบเรียน นรม.เห็นชอบคำขอตั้งงบ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พร้อมบันทึกข้อมูล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ในระบบ </a:t>
                </a:r>
                <a:r>
                  <a:rPr kumimoji="0" lang="en-US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e-Budgeting</a:t>
                </a:r>
                <a:endParaRPr kumimoji="0" lang="th-TH" altLang="th-TH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39" name="รูปภาพ 38">
                <a:extLst>
                  <a:ext uri="{FF2B5EF4-FFF2-40B4-BE49-F238E27FC236}">
                    <a16:creationId xmlns:a16="http://schemas.microsoft.com/office/drawing/2014/main" id="{93E45FB4-E878-4B54-9D20-5F929275A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009358" y="3106233"/>
                <a:ext cx="484256" cy="484256"/>
              </a:xfrm>
              <a:prstGeom prst="rect">
                <a:avLst/>
              </a:prstGeom>
            </p:spPr>
          </p:pic>
        </p:grpSp>
        <p:pic>
          <p:nvPicPr>
            <p:cNvPr id="190" name="Picture 5">
              <a:extLst>
                <a:ext uri="{FF2B5EF4-FFF2-40B4-BE49-F238E27FC236}">
                  <a16:creationId xmlns:a16="http://schemas.microsoft.com/office/drawing/2014/main" id="{84490A27-4298-48CA-8F38-B1DBFC43A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08958" y="3249842"/>
              <a:ext cx="378414" cy="336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id="{E34D9789-F074-45D6-8421-0D973070E8A3}"/>
                </a:ext>
              </a:extLst>
            </p:cNvPr>
            <p:cNvGrpSpPr/>
            <p:nvPr/>
          </p:nvGrpSpPr>
          <p:grpSpPr>
            <a:xfrm>
              <a:off x="242126" y="3183633"/>
              <a:ext cx="1204706" cy="1681445"/>
              <a:chOff x="242126" y="3183633"/>
              <a:chExt cx="1204706" cy="1681445"/>
            </a:xfrm>
          </p:grpSpPr>
          <p:sp>
            <p:nvSpPr>
              <p:cNvPr id="195" name="TextBox 121">
                <a:extLst>
                  <a:ext uri="{FF2B5EF4-FFF2-40B4-BE49-F238E27FC236}">
                    <a16:creationId xmlns:a16="http://schemas.microsoft.com/office/drawing/2014/main" id="{6F620E30-B79F-4A9F-8F57-C3AC07526A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79" y="4569613"/>
                <a:ext cx="899854" cy="295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7-9 ต.ค.65</a:t>
                </a:r>
              </a:p>
            </p:txBody>
          </p:sp>
          <p:pic>
            <p:nvPicPr>
              <p:cNvPr id="249" name="Picture 5">
                <a:extLst>
                  <a:ext uri="{FF2B5EF4-FFF2-40B4-BE49-F238E27FC236}">
                    <a16:creationId xmlns:a16="http://schemas.microsoft.com/office/drawing/2014/main" id="{A0247112-5CDD-418B-BC23-DC43124EBF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8194" y="3183633"/>
                <a:ext cx="631050" cy="531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0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126" y="3733624"/>
                <a:ext cx="1204706" cy="58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ตร. กำหนดการจัดทำคำขอฯ และปฏิทิน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งปม.ปี 2567</a:t>
                </a:r>
              </a:p>
            </p:txBody>
          </p:sp>
          <p:grpSp>
            <p:nvGrpSpPr>
              <p:cNvPr id="46" name="กลุ่ม 45">
                <a:extLst>
                  <a:ext uri="{FF2B5EF4-FFF2-40B4-BE49-F238E27FC236}">
                    <a16:creationId xmlns:a16="http://schemas.microsoft.com/office/drawing/2014/main" id="{4DACB344-764D-4751-A693-347DABA33702}"/>
                  </a:ext>
                </a:extLst>
              </p:cNvPr>
              <p:cNvGrpSpPr/>
              <p:nvPr/>
            </p:nvGrpSpPr>
            <p:grpSpPr>
              <a:xfrm>
                <a:off x="655015" y="4294839"/>
                <a:ext cx="262908" cy="395357"/>
                <a:chOff x="655015" y="4294839"/>
                <a:chExt cx="262908" cy="395357"/>
              </a:xfrm>
            </p:grpSpPr>
            <p:cxnSp>
              <p:nvCxnSpPr>
                <p:cNvPr id="192" name="ตัวเชื่อมต่อตรง 70">
                  <a:extLst>
                    <a:ext uri="{FF2B5EF4-FFF2-40B4-BE49-F238E27FC236}">
                      <a16:creationId xmlns:a16="http://schemas.microsoft.com/office/drawing/2014/main" id="{F0471D09-D5E4-4B41-A8CE-53623C353177}"/>
                    </a:ext>
                  </a:extLst>
                </p:cNvPr>
                <p:cNvCxnSpPr/>
                <p:nvPr/>
              </p:nvCxnSpPr>
              <p:spPr bwMode="auto">
                <a:xfrm>
                  <a:off x="789767" y="429483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" name="กลุ่ม 35">
                  <a:extLst>
                    <a:ext uri="{FF2B5EF4-FFF2-40B4-BE49-F238E27FC236}">
                      <a16:creationId xmlns:a16="http://schemas.microsoft.com/office/drawing/2014/main" id="{557F35A9-FBFA-46C8-94FF-56B898AA141D}"/>
                    </a:ext>
                  </a:extLst>
                </p:cNvPr>
                <p:cNvGrpSpPr/>
                <p:nvPr/>
              </p:nvGrpSpPr>
              <p:grpSpPr>
                <a:xfrm>
                  <a:off x="655015" y="4320864"/>
                  <a:ext cx="262908" cy="369332"/>
                  <a:chOff x="-1215775" y="1840477"/>
                  <a:chExt cx="262908" cy="369332"/>
                </a:xfrm>
              </p:grpSpPr>
              <p:sp>
                <p:nvSpPr>
                  <p:cNvPr id="19" name="วงรี 18">
                    <a:extLst>
                      <a:ext uri="{FF2B5EF4-FFF2-40B4-BE49-F238E27FC236}">
                        <a16:creationId xmlns:a16="http://schemas.microsoft.com/office/drawing/2014/main" id="{2B68710E-9131-4B12-B1B7-365E620F1D8E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17" name="กล่องข้อความ 16">
                    <a:extLst>
                      <a:ext uri="{FF2B5EF4-FFF2-40B4-BE49-F238E27FC236}">
                        <a16:creationId xmlns:a16="http://schemas.microsoft.com/office/drawing/2014/main" id="{A9E10C80-80B9-41B7-8FB5-8B9A65064E78}"/>
                      </a:ext>
                    </a:extLst>
                  </p:cNvPr>
                  <p:cNvSpPr txBox="1"/>
                  <p:nvPr/>
                </p:nvSpPr>
                <p:spPr>
                  <a:xfrm>
                    <a:off x="-1215775" y="1840477"/>
                    <a:ext cx="2629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</a:t>
                    </a:r>
                  </a:p>
                </p:txBody>
              </p:sp>
            </p:grpSp>
          </p:grpSp>
        </p:grpSp>
        <p:grpSp>
          <p:nvGrpSpPr>
            <p:cNvPr id="49" name="กลุ่ม 48">
              <a:extLst>
                <a:ext uri="{FF2B5EF4-FFF2-40B4-BE49-F238E27FC236}">
                  <a16:creationId xmlns:a16="http://schemas.microsoft.com/office/drawing/2014/main" id="{4EE08631-9B2E-46AF-A198-639F515E0443}"/>
                </a:ext>
              </a:extLst>
            </p:cNvPr>
            <p:cNvGrpSpPr/>
            <p:nvPr/>
          </p:nvGrpSpPr>
          <p:grpSpPr>
            <a:xfrm>
              <a:off x="1313509" y="3341299"/>
              <a:ext cx="1109686" cy="1530983"/>
              <a:chOff x="1313509" y="3341299"/>
              <a:chExt cx="1109686" cy="153098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8677C86-4E39-4B0E-BBF2-72BFD3298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3424" y="3341299"/>
                <a:ext cx="862186" cy="482824"/>
              </a:xfrm>
              <a:prstGeom prst="rect">
                <a:avLst/>
              </a:prstGeom>
            </p:spPr>
          </p:pic>
          <p:sp>
            <p:nvSpPr>
              <p:cNvPr id="159" name="TextBox 66">
                <a:extLst>
                  <a:ext uri="{FF2B5EF4-FFF2-40B4-BE49-F238E27FC236}">
                    <a16:creationId xmlns:a16="http://schemas.microsoft.com/office/drawing/2014/main" id="{F3251F5F-FF44-405D-A492-D53CBA74F4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509" y="4576815"/>
                <a:ext cx="1100950" cy="295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10-17 ต.ค.65</a:t>
                </a:r>
              </a:p>
            </p:txBody>
          </p:sp>
          <p:sp>
            <p:nvSpPr>
              <p:cNvPr id="251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6672" y="3847217"/>
                <a:ext cx="1036523" cy="513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6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6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กก./สถานี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6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6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ส่ง บก./ภ.จว.</a:t>
                </a:r>
              </a:p>
            </p:txBody>
          </p:sp>
          <p:grpSp>
            <p:nvGrpSpPr>
              <p:cNvPr id="201" name="กลุ่ม 200">
                <a:extLst>
                  <a:ext uri="{FF2B5EF4-FFF2-40B4-BE49-F238E27FC236}">
                    <a16:creationId xmlns:a16="http://schemas.microsoft.com/office/drawing/2014/main" id="{5402B417-AB7C-41DB-BB70-27C60E692B49}"/>
                  </a:ext>
                </a:extLst>
              </p:cNvPr>
              <p:cNvGrpSpPr/>
              <p:nvPr/>
            </p:nvGrpSpPr>
            <p:grpSpPr>
              <a:xfrm>
                <a:off x="1742245" y="4310503"/>
                <a:ext cx="267781" cy="395357"/>
                <a:chOff x="589982" y="4294839"/>
                <a:chExt cx="267781" cy="395357"/>
              </a:xfrm>
            </p:grpSpPr>
            <p:cxnSp>
              <p:nvCxnSpPr>
                <p:cNvPr id="202" name="ตัวเชื่อมต่อตรง 70">
                  <a:extLst>
                    <a:ext uri="{FF2B5EF4-FFF2-40B4-BE49-F238E27FC236}">
                      <a16:creationId xmlns:a16="http://schemas.microsoft.com/office/drawing/2014/main" id="{0F99BEA1-E6A1-48FE-8488-855A80BA170C}"/>
                    </a:ext>
                  </a:extLst>
                </p:cNvPr>
                <p:cNvCxnSpPr/>
                <p:nvPr/>
              </p:nvCxnSpPr>
              <p:spPr bwMode="auto">
                <a:xfrm>
                  <a:off x="729607" y="429483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4" name="กลุ่ม 203">
                  <a:extLst>
                    <a:ext uri="{FF2B5EF4-FFF2-40B4-BE49-F238E27FC236}">
                      <a16:creationId xmlns:a16="http://schemas.microsoft.com/office/drawing/2014/main" id="{8CC4D49A-6BF1-41FB-B2F9-CF1A4A11E8EC}"/>
                    </a:ext>
                  </a:extLst>
                </p:cNvPr>
                <p:cNvGrpSpPr/>
                <p:nvPr/>
              </p:nvGrpSpPr>
              <p:grpSpPr>
                <a:xfrm>
                  <a:off x="589982" y="4320864"/>
                  <a:ext cx="267781" cy="369332"/>
                  <a:chOff x="-1280808" y="1840477"/>
                  <a:chExt cx="267781" cy="369332"/>
                </a:xfrm>
              </p:grpSpPr>
              <p:sp>
                <p:nvSpPr>
                  <p:cNvPr id="205" name="วงรี 204">
                    <a:extLst>
                      <a:ext uri="{FF2B5EF4-FFF2-40B4-BE49-F238E27FC236}">
                        <a16:creationId xmlns:a16="http://schemas.microsoft.com/office/drawing/2014/main" id="{0E8CB8D9-FA93-46AA-8925-0C0362BAECD3}"/>
                      </a:ext>
                    </a:extLst>
                  </p:cNvPr>
                  <p:cNvSpPr/>
                  <p:nvPr/>
                </p:nvSpPr>
                <p:spPr>
                  <a:xfrm>
                    <a:off x="-1280808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07" name="กล่องข้อความ 206">
                    <a:extLst>
                      <a:ext uri="{FF2B5EF4-FFF2-40B4-BE49-F238E27FC236}">
                        <a16:creationId xmlns:a16="http://schemas.microsoft.com/office/drawing/2014/main" id="{A096E52E-DF83-474C-9C6E-29DD8F11E3AA}"/>
                      </a:ext>
                    </a:extLst>
                  </p:cNvPr>
                  <p:cNvSpPr txBox="1"/>
                  <p:nvPr/>
                </p:nvSpPr>
                <p:spPr>
                  <a:xfrm>
                    <a:off x="-1275935" y="1840477"/>
                    <a:ext cx="2629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2</a:t>
                    </a:r>
                  </a:p>
                </p:txBody>
              </p:sp>
            </p:grpSp>
          </p:grpSp>
        </p:grpSp>
        <p:grpSp>
          <p:nvGrpSpPr>
            <p:cNvPr id="208" name="กลุ่ม 207">
              <a:extLst>
                <a:ext uri="{FF2B5EF4-FFF2-40B4-BE49-F238E27FC236}">
                  <a16:creationId xmlns:a16="http://schemas.microsoft.com/office/drawing/2014/main" id="{3CB37231-EE72-4D94-B381-D41995AF5B20}"/>
                </a:ext>
              </a:extLst>
            </p:cNvPr>
            <p:cNvGrpSpPr/>
            <p:nvPr/>
          </p:nvGrpSpPr>
          <p:grpSpPr>
            <a:xfrm>
              <a:off x="2721676" y="4310503"/>
              <a:ext cx="262908" cy="395357"/>
              <a:chOff x="655015" y="4294839"/>
              <a:chExt cx="262908" cy="395357"/>
            </a:xfrm>
          </p:grpSpPr>
          <p:cxnSp>
            <p:nvCxnSpPr>
              <p:cNvPr id="209" name="ตัวเชื่อมต่อตรง 70">
                <a:extLst>
                  <a:ext uri="{FF2B5EF4-FFF2-40B4-BE49-F238E27FC236}">
                    <a16:creationId xmlns:a16="http://schemas.microsoft.com/office/drawing/2014/main" id="{3A7EC4A9-BCF2-4BC9-9493-EA655EF69BF2}"/>
                  </a:ext>
                </a:extLst>
              </p:cNvPr>
              <p:cNvCxnSpPr/>
              <p:nvPr/>
            </p:nvCxnSpPr>
            <p:spPr bwMode="auto">
              <a:xfrm>
                <a:off x="789767" y="4294839"/>
                <a:ext cx="0" cy="180427"/>
              </a:xfrm>
              <a:prstGeom prst="line">
                <a:avLst/>
              </a:prstGeom>
              <a:ln w="28575">
                <a:solidFill>
                  <a:srgbClr val="3333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1" name="กลุ่ม 210">
                <a:extLst>
                  <a:ext uri="{FF2B5EF4-FFF2-40B4-BE49-F238E27FC236}">
                    <a16:creationId xmlns:a16="http://schemas.microsoft.com/office/drawing/2014/main" id="{06FD838A-BEF2-4D11-81FE-189317870D7F}"/>
                  </a:ext>
                </a:extLst>
              </p:cNvPr>
              <p:cNvGrpSpPr/>
              <p:nvPr/>
            </p:nvGrpSpPr>
            <p:grpSpPr>
              <a:xfrm>
                <a:off x="655015" y="4320864"/>
                <a:ext cx="262908" cy="369332"/>
                <a:chOff x="-1215775" y="1840477"/>
                <a:chExt cx="262908" cy="369332"/>
              </a:xfrm>
            </p:grpSpPr>
            <p:sp>
              <p:nvSpPr>
                <p:cNvPr id="212" name="วงรี 211">
                  <a:extLst>
                    <a:ext uri="{FF2B5EF4-FFF2-40B4-BE49-F238E27FC236}">
                      <a16:creationId xmlns:a16="http://schemas.microsoft.com/office/drawing/2014/main" id="{A0BC7013-8A0B-419B-870D-058C6F3ADB98}"/>
                    </a:ext>
                  </a:extLst>
                </p:cNvPr>
                <p:cNvSpPr/>
                <p:nvPr/>
              </p:nvSpPr>
              <p:spPr>
                <a:xfrm>
                  <a:off x="-1208616" y="1887657"/>
                  <a:ext cx="251366" cy="251366"/>
                </a:xfrm>
                <a:prstGeom prst="ellipse">
                  <a:avLst/>
                </a:prstGeom>
                <a:solidFill>
                  <a:srgbClr val="3333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3" name="กล่องข้อความ 212">
                  <a:extLst>
                    <a:ext uri="{FF2B5EF4-FFF2-40B4-BE49-F238E27FC236}">
                      <a16:creationId xmlns:a16="http://schemas.microsoft.com/office/drawing/2014/main" id="{7A3F1D88-41D7-4DD5-AE3C-C011412ABEF1}"/>
                    </a:ext>
                  </a:extLst>
                </p:cNvPr>
                <p:cNvSpPr txBox="1"/>
                <p:nvPr/>
              </p:nvSpPr>
              <p:spPr>
                <a:xfrm>
                  <a:off x="-1215775" y="1840477"/>
                  <a:ext cx="2629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rPr>
                    <a:t>3</a:t>
                  </a:r>
                </a:p>
              </p:txBody>
            </p:sp>
          </p:grpSp>
        </p:grpSp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4671E2CB-8FC6-41BA-97FE-CF78DF0C6E63}"/>
                </a:ext>
              </a:extLst>
            </p:cNvPr>
            <p:cNvGrpSpPr/>
            <p:nvPr/>
          </p:nvGrpSpPr>
          <p:grpSpPr>
            <a:xfrm>
              <a:off x="3023876" y="3814655"/>
              <a:ext cx="1106288" cy="1066004"/>
              <a:chOff x="3023876" y="3814655"/>
              <a:chExt cx="1106288" cy="1066004"/>
            </a:xfrm>
          </p:grpSpPr>
          <p:sp>
            <p:nvSpPr>
              <p:cNvPr id="162" name="TextBox 96">
                <a:extLst>
                  <a:ext uri="{FF2B5EF4-FFF2-40B4-BE49-F238E27FC236}">
                    <a16:creationId xmlns:a16="http://schemas.microsoft.com/office/drawing/2014/main" id="{3F6EDFC6-DD91-45AF-9F45-C2DABD1B2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0322" y="4585193"/>
                <a:ext cx="1089842" cy="295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26 ต.ค.-8 พ.ย.65</a:t>
                </a:r>
              </a:p>
            </p:txBody>
          </p:sp>
          <p:sp>
            <p:nvSpPr>
              <p:cNvPr id="254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3876" y="3814655"/>
                <a:ext cx="1031716" cy="526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6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9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บช./ภ.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6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9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ส่ง ตร.</a:t>
                </a:r>
              </a:p>
            </p:txBody>
          </p:sp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C02734A4-EDFD-4099-B44E-0FE74E3DB492}"/>
                  </a:ext>
                </a:extLst>
              </p:cNvPr>
              <p:cNvGrpSpPr/>
              <p:nvPr/>
            </p:nvGrpSpPr>
            <p:grpSpPr>
              <a:xfrm>
                <a:off x="3473708" y="4310503"/>
                <a:ext cx="262908" cy="395357"/>
                <a:chOff x="655015" y="4294839"/>
                <a:chExt cx="262908" cy="395357"/>
              </a:xfrm>
            </p:grpSpPr>
            <p:cxnSp>
              <p:nvCxnSpPr>
                <p:cNvPr id="215" name="ตัวเชื่อมต่อตรง 70">
                  <a:extLst>
                    <a:ext uri="{FF2B5EF4-FFF2-40B4-BE49-F238E27FC236}">
                      <a16:creationId xmlns:a16="http://schemas.microsoft.com/office/drawing/2014/main" id="{B26B521B-4D90-4337-97C6-89936E87728B}"/>
                    </a:ext>
                  </a:extLst>
                </p:cNvPr>
                <p:cNvCxnSpPr/>
                <p:nvPr/>
              </p:nvCxnSpPr>
              <p:spPr bwMode="auto">
                <a:xfrm>
                  <a:off x="789767" y="429483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6" name="กลุ่ม 215">
                  <a:extLst>
                    <a:ext uri="{FF2B5EF4-FFF2-40B4-BE49-F238E27FC236}">
                      <a16:creationId xmlns:a16="http://schemas.microsoft.com/office/drawing/2014/main" id="{0BF19772-AD7B-4AE7-979B-09821186EF1A}"/>
                    </a:ext>
                  </a:extLst>
                </p:cNvPr>
                <p:cNvGrpSpPr/>
                <p:nvPr/>
              </p:nvGrpSpPr>
              <p:grpSpPr>
                <a:xfrm>
                  <a:off x="655015" y="4320864"/>
                  <a:ext cx="262908" cy="369332"/>
                  <a:chOff x="-1215775" y="1840477"/>
                  <a:chExt cx="262908" cy="369332"/>
                </a:xfrm>
              </p:grpSpPr>
              <p:sp>
                <p:nvSpPr>
                  <p:cNvPr id="217" name="วงรี 216">
                    <a:extLst>
                      <a:ext uri="{FF2B5EF4-FFF2-40B4-BE49-F238E27FC236}">
                        <a16:creationId xmlns:a16="http://schemas.microsoft.com/office/drawing/2014/main" id="{6FAA178A-A270-4182-B5E6-80E9480DB4A8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18" name="กล่องข้อความ 217">
                    <a:extLst>
                      <a:ext uri="{FF2B5EF4-FFF2-40B4-BE49-F238E27FC236}">
                        <a16:creationId xmlns:a16="http://schemas.microsoft.com/office/drawing/2014/main" id="{1B495101-AE7E-4065-9FB0-63A30C22C8ED}"/>
                      </a:ext>
                    </a:extLst>
                  </p:cNvPr>
                  <p:cNvSpPr txBox="1"/>
                  <p:nvPr/>
                </p:nvSpPr>
                <p:spPr>
                  <a:xfrm>
                    <a:off x="-1215775" y="1840477"/>
                    <a:ext cx="2629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4</a:t>
                    </a:r>
                  </a:p>
                </p:txBody>
              </p:sp>
            </p:grpSp>
          </p:grpSp>
        </p:grp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F6720F13-714D-402A-82F4-B6BEF2C76873}"/>
                </a:ext>
              </a:extLst>
            </p:cNvPr>
            <p:cNvGrpSpPr/>
            <p:nvPr/>
          </p:nvGrpSpPr>
          <p:grpSpPr>
            <a:xfrm>
              <a:off x="3881906" y="3052577"/>
              <a:ext cx="1497342" cy="1829939"/>
              <a:chOff x="3881906" y="3052577"/>
              <a:chExt cx="1497342" cy="1829939"/>
            </a:xfrm>
          </p:grpSpPr>
          <p:sp>
            <p:nvSpPr>
              <p:cNvPr id="255" name="TextBox 96">
                <a:extLst>
                  <a:ext uri="{FF2B5EF4-FFF2-40B4-BE49-F238E27FC236}">
                    <a16:creationId xmlns:a16="http://schemas.microsoft.com/office/drawing/2014/main" id="{3F6EDFC6-DD91-45AF-9F45-C2DABD1B2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9406" y="4587050"/>
                <a:ext cx="1089842" cy="295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9-22 </a:t>
                </a: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พ.ย.65</a:t>
                </a:r>
              </a:p>
            </p:txBody>
          </p:sp>
          <p:grpSp>
            <p:nvGrpSpPr>
              <p:cNvPr id="51" name="กลุ่ม 50">
                <a:extLst>
                  <a:ext uri="{FF2B5EF4-FFF2-40B4-BE49-F238E27FC236}">
                    <a16:creationId xmlns:a16="http://schemas.microsoft.com/office/drawing/2014/main" id="{8FD81CDC-C8CF-4792-87E8-715559303483}"/>
                  </a:ext>
                </a:extLst>
              </p:cNvPr>
              <p:cNvGrpSpPr/>
              <p:nvPr/>
            </p:nvGrpSpPr>
            <p:grpSpPr>
              <a:xfrm>
                <a:off x="3881906" y="3052577"/>
                <a:ext cx="883881" cy="1653283"/>
                <a:chOff x="3881906" y="3052577"/>
                <a:chExt cx="883881" cy="1653283"/>
              </a:xfrm>
            </p:grpSpPr>
            <p:sp>
              <p:nvSpPr>
                <p:cNvPr id="256" name="TextBox 92">
                  <a:extLst>
                    <a:ext uri="{FF2B5EF4-FFF2-40B4-BE49-F238E27FC236}">
                      <a16:creationId xmlns:a16="http://schemas.microsoft.com/office/drawing/2014/main" id="{D3774443-BD87-46D7-85C8-1CA7918D3E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906" y="3052577"/>
                  <a:ext cx="883881" cy="12593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ts val="13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หน่วยเจ้าภาพ กิจฯ ส่งเจ้าภาพ ผล/โครง และ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3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th-TH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สกบ</a:t>
                  </a:r>
                  <a:r>
                    <a:rPr kumimoji="0" 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. รวบรวมรายจ่ายลงทุน จำแนก หน่วย</a:t>
                  </a:r>
                  <a:endParaRPr kumimoji="0" lang="th-TH" alt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grpSp>
              <p:nvGrpSpPr>
                <p:cNvPr id="219" name="กลุ่ม 218">
                  <a:extLst>
                    <a:ext uri="{FF2B5EF4-FFF2-40B4-BE49-F238E27FC236}">
                      <a16:creationId xmlns:a16="http://schemas.microsoft.com/office/drawing/2014/main" id="{A99872A2-938E-4458-A94F-DAEB9A4F437D}"/>
                    </a:ext>
                  </a:extLst>
                </p:cNvPr>
                <p:cNvGrpSpPr/>
                <p:nvPr/>
              </p:nvGrpSpPr>
              <p:grpSpPr>
                <a:xfrm>
                  <a:off x="4316939" y="4310503"/>
                  <a:ext cx="264216" cy="395357"/>
                  <a:chOff x="814580" y="4294839"/>
                  <a:chExt cx="264216" cy="395357"/>
                </a:xfrm>
              </p:grpSpPr>
              <p:cxnSp>
                <p:nvCxnSpPr>
                  <p:cNvPr id="220" name="ตัวเชื่อมต่อตรง 70">
                    <a:extLst>
                      <a:ext uri="{FF2B5EF4-FFF2-40B4-BE49-F238E27FC236}">
                        <a16:creationId xmlns:a16="http://schemas.microsoft.com/office/drawing/2014/main" id="{2BF0490E-9AC9-4D06-8CC5-8F2F6CA7B45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950640" y="4294839"/>
                    <a:ext cx="0" cy="180427"/>
                  </a:xfrm>
                  <a:prstGeom prst="line">
                    <a:avLst/>
                  </a:prstGeom>
                  <a:ln w="28575">
                    <a:solidFill>
                      <a:srgbClr val="3333FF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1" name="กลุ่ม 220">
                    <a:extLst>
                      <a:ext uri="{FF2B5EF4-FFF2-40B4-BE49-F238E27FC236}">
                        <a16:creationId xmlns:a16="http://schemas.microsoft.com/office/drawing/2014/main" id="{1E3D8B65-10F9-4474-B781-29F0C65B6431}"/>
                      </a:ext>
                    </a:extLst>
                  </p:cNvPr>
                  <p:cNvGrpSpPr/>
                  <p:nvPr/>
                </p:nvGrpSpPr>
                <p:grpSpPr>
                  <a:xfrm>
                    <a:off x="814580" y="4320864"/>
                    <a:ext cx="264216" cy="369332"/>
                    <a:chOff x="-1056210" y="1840477"/>
                    <a:chExt cx="264216" cy="369332"/>
                  </a:xfrm>
                </p:grpSpPr>
                <p:sp>
                  <p:nvSpPr>
                    <p:cNvPr id="222" name="วงรี 221">
                      <a:extLst>
                        <a:ext uri="{FF2B5EF4-FFF2-40B4-BE49-F238E27FC236}">
                          <a16:creationId xmlns:a16="http://schemas.microsoft.com/office/drawing/2014/main" id="{F7A78A57-64E6-45F7-A665-E4DE77185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56210" y="1887657"/>
                      <a:ext cx="251366" cy="251366"/>
                    </a:xfrm>
                    <a:prstGeom prst="ellipse">
                      <a:avLst/>
                    </a:prstGeom>
                    <a:solidFill>
                      <a:srgbClr val="3333FF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223" name="กล่องข้อความ 222">
                      <a:extLst>
                        <a:ext uri="{FF2B5EF4-FFF2-40B4-BE49-F238E27FC236}">
                          <a16:creationId xmlns:a16="http://schemas.microsoft.com/office/drawing/2014/main" id="{40B33E42-13BC-4961-8EBA-D350166311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054902" y="1840477"/>
                      <a:ext cx="26290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Cordia New" panose="020B0304020202020204" pitchFamily="34" charset="-34"/>
                        </a:rPr>
                        <a:t>5</a:t>
                      </a:r>
                    </a:p>
                  </p:txBody>
                </p:sp>
              </p:grpSp>
            </p:grpSp>
          </p:grpSp>
        </p:grpSp>
        <p:grpSp>
          <p:nvGrpSpPr>
            <p:cNvPr id="224" name="กลุ่ม 223">
              <a:extLst>
                <a:ext uri="{FF2B5EF4-FFF2-40B4-BE49-F238E27FC236}">
                  <a16:creationId xmlns:a16="http://schemas.microsoft.com/office/drawing/2014/main" id="{3A34B761-9A0A-48D2-B594-EC1DADCD1C93}"/>
                </a:ext>
              </a:extLst>
            </p:cNvPr>
            <p:cNvGrpSpPr/>
            <p:nvPr/>
          </p:nvGrpSpPr>
          <p:grpSpPr>
            <a:xfrm>
              <a:off x="5020498" y="4310504"/>
              <a:ext cx="262908" cy="395357"/>
              <a:chOff x="655015" y="4294839"/>
              <a:chExt cx="262908" cy="395357"/>
            </a:xfrm>
          </p:grpSpPr>
          <p:cxnSp>
            <p:nvCxnSpPr>
              <p:cNvPr id="225" name="ตัวเชื่อมต่อตรง 70">
                <a:extLst>
                  <a:ext uri="{FF2B5EF4-FFF2-40B4-BE49-F238E27FC236}">
                    <a16:creationId xmlns:a16="http://schemas.microsoft.com/office/drawing/2014/main" id="{6AF1DBD8-34E6-463A-BBBB-B24388EB2473}"/>
                  </a:ext>
                </a:extLst>
              </p:cNvPr>
              <p:cNvCxnSpPr/>
              <p:nvPr/>
            </p:nvCxnSpPr>
            <p:spPr bwMode="auto">
              <a:xfrm>
                <a:off x="789767" y="4294839"/>
                <a:ext cx="0" cy="180427"/>
              </a:xfrm>
              <a:prstGeom prst="line">
                <a:avLst/>
              </a:prstGeom>
              <a:ln w="28575">
                <a:solidFill>
                  <a:srgbClr val="3333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0A84DB25-B633-4AD6-9952-1C2BBD2FF1A8}"/>
                  </a:ext>
                </a:extLst>
              </p:cNvPr>
              <p:cNvGrpSpPr/>
              <p:nvPr/>
            </p:nvGrpSpPr>
            <p:grpSpPr>
              <a:xfrm>
                <a:off x="655015" y="4320864"/>
                <a:ext cx="262908" cy="369332"/>
                <a:chOff x="-1215775" y="1840477"/>
                <a:chExt cx="262908" cy="369332"/>
              </a:xfrm>
            </p:grpSpPr>
            <p:sp>
              <p:nvSpPr>
                <p:cNvPr id="227" name="วงรี 226">
                  <a:extLst>
                    <a:ext uri="{FF2B5EF4-FFF2-40B4-BE49-F238E27FC236}">
                      <a16:creationId xmlns:a16="http://schemas.microsoft.com/office/drawing/2014/main" id="{60F174C7-26D0-4A3E-9023-644A393CB871}"/>
                    </a:ext>
                  </a:extLst>
                </p:cNvPr>
                <p:cNvSpPr/>
                <p:nvPr/>
              </p:nvSpPr>
              <p:spPr>
                <a:xfrm>
                  <a:off x="-1208616" y="1887657"/>
                  <a:ext cx="251366" cy="251366"/>
                </a:xfrm>
                <a:prstGeom prst="ellipse">
                  <a:avLst/>
                </a:prstGeom>
                <a:solidFill>
                  <a:srgbClr val="3333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28" name="กล่องข้อความ 227">
                  <a:extLst>
                    <a:ext uri="{FF2B5EF4-FFF2-40B4-BE49-F238E27FC236}">
                      <a16:creationId xmlns:a16="http://schemas.microsoft.com/office/drawing/2014/main" id="{A9012EDA-D775-4493-9EDC-5785612764F8}"/>
                    </a:ext>
                  </a:extLst>
                </p:cNvPr>
                <p:cNvSpPr txBox="1"/>
                <p:nvPr/>
              </p:nvSpPr>
              <p:spPr>
                <a:xfrm>
                  <a:off x="-1215775" y="1840477"/>
                  <a:ext cx="2629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rPr>
                    <a:t>6</a:t>
                  </a:r>
                </a:p>
              </p:txBody>
            </p:sp>
          </p:grp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CA23A2DF-1164-4F20-AB54-990E3B8FEFF8}"/>
                </a:ext>
              </a:extLst>
            </p:cNvPr>
            <p:cNvGrpSpPr/>
            <p:nvPr/>
          </p:nvGrpSpPr>
          <p:grpSpPr>
            <a:xfrm>
              <a:off x="5536602" y="3306343"/>
              <a:ext cx="1171845" cy="1591709"/>
              <a:chOff x="5536602" y="3306343"/>
              <a:chExt cx="1171845" cy="1591709"/>
            </a:xfrm>
          </p:grpSpPr>
          <p:sp>
            <p:nvSpPr>
              <p:cNvPr id="167" name="TextBox 100">
                <a:extLst>
                  <a:ext uri="{FF2B5EF4-FFF2-40B4-BE49-F238E27FC236}">
                    <a16:creationId xmlns:a16="http://schemas.microsoft.com/office/drawing/2014/main" id="{28F5E2E7-5481-4D85-9D0F-5D932253B4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6602" y="4555651"/>
                <a:ext cx="1045614" cy="342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6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28-30 พ.ย.65</a:t>
                </a:r>
              </a:p>
            </p:txBody>
          </p:sp>
          <p:sp>
            <p:nvSpPr>
              <p:cNvPr id="259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55847" y="3701512"/>
                <a:ext cx="1152600" cy="604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3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ประชุมคณะกรรมการกลั่นกรองคำขอ ตร.</a:t>
                </a:r>
              </a:p>
            </p:txBody>
          </p:sp>
          <p:pic>
            <p:nvPicPr>
              <p:cNvPr id="267" name="Picture 6">
                <a:extLst>
                  <a:ext uri="{FF2B5EF4-FFF2-40B4-BE49-F238E27FC236}">
                    <a16:creationId xmlns:a16="http://schemas.microsoft.com/office/drawing/2014/main" id="{1DBAD3A8-22DD-4B9C-AB4B-9EF30007E2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08" t="39166" r="64063" b="35001"/>
              <a:stretch>
                <a:fillRect/>
              </a:stretch>
            </p:blipFill>
            <p:spPr bwMode="auto">
              <a:xfrm>
                <a:off x="5855563" y="3306343"/>
                <a:ext cx="573728" cy="375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98789712-6F16-43EB-8202-008BE095E30E}"/>
                  </a:ext>
                </a:extLst>
              </p:cNvPr>
              <p:cNvGrpSpPr/>
              <p:nvPr/>
            </p:nvGrpSpPr>
            <p:grpSpPr>
              <a:xfrm>
                <a:off x="5994718" y="4310503"/>
                <a:ext cx="262908" cy="395357"/>
                <a:chOff x="655015" y="4294839"/>
                <a:chExt cx="262908" cy="395357"/>
              </a:xfrm>
            </p:grpSpPr>
            <p:cxnSp>
              <p:nvCxnSpPr>
                <p:cNvPr id="230" name="ตัวเชื่อมต่อตรง 70">
                  <a:extLst>
                    <a:ext uri="{FF2B5EF4-FFF2-40B4-BE49-F238E27FC236}">
                      <a16:creationId xmlns:a16="http://schemas.microsoft.com/office/drawing/2014/main" id="{95B856EF-9819-4D24-B14B-1A171480A9E6}"/>
                    </a:ext>
                  </a:extLst>
                </p:cNvPr>
                <p:cNvCxnSpPr/>
                <p:nvPr/>
              </p:nvCxnSpPr>
              <p:spPr bwMode="auto">
                <a:xfrm>
                  <a:off x="789767" y="429483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1" name="กลุ่ม 230">
                  <a:extLst>
                    <a:ext uri="{FF2B5EF4-FFF2-40B4-BE49-F238E27FC236}">
                      <a16:creationId xmlns:a16="http://schemas.microsoft.com/office/drawing/2014/main" id="{F814667F-D391-47EE-8235-83571E3AB40D}"/>
                    </a:ext>
                  </a:extLst>
                </p:cNvPr>
                <p:cNvGrpSpPr/>
                <p:nvPr/>
              </p:nvGrpSpPr>
              <p:grpSpPr>
                <a:xfrm>
                  <a:off x="655015" y="4320864"/>
                  <a:ext cx="262908" cy="369332"/>
                  <a:chOff x="-1215775" y="1840477"/>
                  <a:chExt cx="262908" cy="369332"/>
                </a:xfrm>
              </p:grpSpPr>
              <p:sp>
                <p:nvSpPr>
                  <p:cNvPr id="232" name="วงรี 231">
                    <a:extLst>
                      <a:ext uri="{FF2B5EF4-FFF2-40B4-BE49-F238E27FC236}">
                        <a16:creationId xmlns:a16="http://schemas.microsoft.com/office/drawing/2014/main" id="{40CD7445-DBF6-49D5-AE51-9079DB4842E6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33" name="กล่องข้อความ 232">
                    <a:extLst>
                      <a:ext uri="{FF2B5EF4-FFF2-40B4-BE49-F238E27FC236}">
                        <a16:creationId xmlns:a16="http://schemas.microsoft.com/office/drawing/2014/main" id="{342CC825-689F-48BC-ADC4-A9316DA6D258}"/>
                      </a:ext>
                    </a:extLst>
                  </p:cNvPr>
                  <p:cNvSpPr txBox="1"/>
                  <p:nvPr/>
                </p:nvSpPr>
                <p:spPr>
                  <a:xfrm>
                    <a:off x="-1215775" y="1840477"/>
                    <a:ext cx="2629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7</a:t>
                    </a:r>
                  </a:p>
                </p:txBody>
              </p:sp>
            </p:grpSp>
          </p:grp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17D32E34-F0E5-4242-904E-A511BDFC7BD2}"/>
                </a:ext>
              </a:extLst>
            </p:cNvPr>
            <p:cNvGrpSpPr/>
            <p:nvPr/>
          </p:nvGrpSpPr>
          <p:grpSpPr>
            <a:xfrm>
              <a:off x="6478264" y="3673638"/>
              <a:ext cx="1063431" cy="1219561"/>
              <a:chOff x="6589362" y="3673638"/>
              <a:chExt cx="1063431" cy="1219561"/>
            </a:xfrm>
          </p:grpSpPr>
          <p:sp>
            <p:nvSpPr>
              <p:cNvPr id="169" name="TextBox 140">
                <a:extLst>
                  <a:ext uri="{FF2B5EF4-FFF2-40B4-BE49-F238E27FC236}">
                    <a16:creationId xmlns:a16="http://schemas.microsoft.com/office/drawing/2014/main" id="{55AED986-5CE1-4B64-9AF3-0DC59CA63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9362" y="4597733"/>
                <a:ext cx="1063431" cy="295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3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1-14 ธ.ค.65</a:t>
                </a:r>
              </a:p>
            </p:txBody>
          </p:sp>
          <p:sp>
            <p:nvSpPr>
              <p:cNvPr id="263" name="TextBox 92">
                <a:extLst>
                  <a:ext uri="{FF2B5EF4-FFF2-40B4-BE49-F238E27FC236}">
                    <a16:creationId xmlns:a16="http://schemas.microsoft.com/office/drawing/2014/main" id="{D3774443-BD87-46D7-85C8-1CA7918D3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4586" y="3673638"/>
                <a:ext cx="895256" cy="671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138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หน่วยเจ้าภาพ ผล/โครงจัดทำรายละเอียด และเล่มคำขอฯ</a:t>
                </a:r>
              </a:p>
            </p:txBody>
          </p:sp>
          <p:grpSp>
            <p:nvGrpSpPr>
              <p:cNvPr id="234" name="กลุ่ม 233">
                <a:extLst>
                  <a:ext uri="{FF2B5EF4-FFF2-40B4-BE49-F238E27FC236}">
                    <a16:creationId xmlns:a16="http://schemas.microsoft.com/office/drawing/2014/main" id="{0B72104D-8622-4CCF-B804-C919F37462F2}"/>
                  </a:ext>
                </a:extLst>
              </p:cNvPr>
              <p:cNvGrpSpPr/>
              <p:nvPr/>
            </p:nvGrpSpPr>
            <p:grpSpPr>
              <a:xfrm>
                <a:off x="7001510" y="4310936"/>
                <a:ext cx="262908" cy="395357"/>
                <a:chOff x="655015" y="4294839"/>
                <a:chExt cx="262908" cy="395357"/>
              </a:xfrm>
            </p:grpSpPr>
            <p:cxnSp>
              <p:nvCxnSpPr>
                <p:cNvPr id="235" name="ตัวเชื่อมต่อตรง 70">
                  <a:extLst>
                    <a:ext uri="{FF2B5EF4-FFF2-40B4-BE49-F238E27FC236}">
                      <a16:creationId xmlns:a16="http://schemas.microsoft.com/office/drawing/2014/main" id="{D9A60D48-E587-4F72-91DA-6E98690683C3}"/>
                    </a:ext>
                  </a:extLst>
                </p:cNvPr>
                <p:cNvCxnSpPr/>
                <p:nvPr/>
              </p:nvCxnSpPr>
              <p:spPr bwMode="auto">
                <a:xfrm>
                  <a:off x="789767" y="429483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6" name="กลุ่ม 235">
                  <a:extLst>
                    <a:ext uri="{FF2B5EF4-FFF2-40B4-BE49-F238E27FC236}">
                      <a16:creationId xmlns:a16="http://schemas.microsoft.com/office/drawing/2014/main" id="{14B6C6BC-791A-4E25-A4F3-720ED28F2591}"/>
                    </a:ext>
                  </a:extLst>
                </p:cNvPr>
                <p:cNvGrpSpPr/>
                <p:nvPr/>
              </p:nvGrpSpPr>
              <p:grpSpPr>
                <a:xfrm>
                  <a:off x="655015" y="4320864"/>
                  <a:ext cx="262908" cy="369332"/>
                  <a:chOff x="-1215775" y="1840477"/>
                  <a:chExt cx="262908" cy="369332"/>
                </a:xfrm>
              </p:grpSpPr>
              <p:sp>
                <p:nvSpPr>
                  <p:cNvPr id="237" name="วงรี 236">
                    <a:extLst>
                      <a:ext uri="{FF2B5EF4-FFF2-40B4-BE49-F238E27FC236}">
                        <a16:creationId xmlns:a16="http://schemas.microsoft.com/office/drawing/2014/main" id="{897F5501-E73B-45BA-A294-134DAB24ADFD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38" name="กล่องข้อความ 237">
                    <a:extLst>
                      <a:ext uri="{FF2B5EF4-FFF2-40B4-BE49-F238E27FC236}">
                        <a16:creationId xmlns:a16="http://schemas.microsoft.com/office/drawing/2014/main" id="{4F2CDFAD-7633-46BA-87D4-7C2A2238604E}"/>
                      </a:ext>
                    </a:extLst>
                  </p:cNvPr>
                  <p:cNvSpPr txBox="1"/>
                  <p:nvPr/>
                </p:nvSpPr>
                <p:spPr>
                  <a:xfrm>
                    <a:off x="-1215775" y="1840477"/>
                    <a:ext cx="2629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8</a:t>
                    </a:r>
                  </a:p>
                </p:txBody>
              </p:sp>
            </p:grpSp>
          </p:grpSp>
        </p:grpSp>
        <p:grpSp>
          <p:nvGrpSpPr>
            <p:cNvPr id="55" name="กลุ่ม 54">
              <a:extLst>
                <a:ext uri="{FF2B5EF4-FFF2-40B4-BE49-F238E27FC236}">
                  <a16:creationId xmlns:a16="http://schemas.microsoft.com/office/drawing/2014/main" id="{07DA8916-C2A2-49EB-BB38-E39D00F1FC64}"/>
                </a:ext>
              </a:extLst>
            </p:cNvPr>
            <p:cNvGrpSpPr/>
            <p:nvPr/>
          </p:nvGrpSpPr>
          <p:grpSpPr>
            <a:xfrm>
              <a:off x="7351184" y="3196628"/>
              <a:ext cx="895256" cy="1509232"/>
              <a:chOff x="7487920" y="3196628"/>
              <a:chExt cx="895256" cy="1509232"/>
            </a:xfrm>
          </p:grpSpPr>
          <p:sp>
            <p:nvSpPr>
              <p:cNvPr id="188" name="TextBox 92">
                <a:extLst>
                  <a:ext uri="{FF2B5EF4-FFF2-40B4-BE49-F238E27FC236}">
                    <a16:creationId xmlns:a16="http://schemas.microsoft.com/office/drawing/2014/main" id="{9BAED86D-A759-41A3-9280-6F9236C08C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87920" y="3535638"/>
                <a:ext cx="895256" cy="812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ts val="1138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altLang="th-TH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สกพ. ส่งแผนงานบุคลากรภาครัฐให้สำนักงบประมาณ</a:t>
                </a:r>
              </a:p>
            </p:txBody>
          </p:sp>
          <p:pic>
            <p:nvPicPr>
              <p:cNvPr id="198" name="รูปภาพ 197">
                <a:extLst>
                  <a:ext uri="{FF2B5EF4-FFF2-40B4-BE49-F238E27FC236}">
                    <a16:creationId xmlns:a16="http://schemas.microsoft.com/office/drawing/2014/main" id="{74F30297-0757-41E9-B72A-6702E40BB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24399" y="3196628"/>
                <a:ext cx="351430" cy="313231"/>
              </a:xfrm>
              <a:prstGeom prst="rect">
                <a:avLst/>
              </a:prstGeom>
            </p:spPr>
          </p:pic>
          <p:grpSp>
            <p:nvGrpSpPr>
              <p:cNvPr id="239" name="กลุ่ม 238">
                <a:extLst>
                  <a:ext uri="{FF2B5EF4-FFF2-40B4-BE49-F238E27FC236}">
                    <a16:creationId xmlns:a16="http://schemas.microsoft.com/office/drawing/2014/main" id="{36F3C85C-D542-412F-B016-10181558269A}"/>
                  </a:ext>
                </a:extLst>
              </p:cNvPr>
              <p:cNvGrpSpPr/>
              <p:nvPr/>
            </p:nvGrpSpPr>
            <p:grpSpPr>
              <a:xfrm>
                <a:off x="7849150" y="4310503"/>
                <a:ext cx="262908" cy="395357"/>
                <a:chOff x="655015" y="4294839"/>
                <a:chExt cx="262908" cy="395357"/>
              </a:xfrm>
            </p:grpSpPr>
            <p:cxnSp>
              <p:nvCxnSpPr>
                <p:cNvPr id="240" name="ตัวเชื่อมต่อตรง 70">
                  <a:extLst>
                    <a:ext uri="{FF2B5EF4-FFF2-40B4-BE49-F238E27FC236}">
                      <a16:creationId xmlns:a16="http://schemas.microsoft.com/office/drawing/2014/main" id="{C5AAB90B-CFFB-4BE1-9406-6492AAE8709B}"/>
                    </a:ext>
                  </a:extLst>
                </p:cNvPr>
                <p:cNvCxnSpPr/>
                <p:nvPr/>
              </p:nvCxnSpPr>
              <p:spPr bwMode="auto">
                <a:xfrm>
                  <a:off x="789767" y="429483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1" name="กลุ่ม 240">
                  <a:extLst>
                    <a:ext uri="{FF2B5EF4-FFF2-40B4-BE49-F238E27FC236}">
                      <a16:creationId xmlns:a16="http://schemas.microsoft.com/office/drawing/2014/main" id="{B94440E5-F33F-4CA0-AEE1-6FB36A894E86}"/>
                    </a:ext>
                  </a:extLst>
                </p:cNvPr>
                <p:cNvGrpSpPr/>
                <p:nvPr/>
              </p:nvGrpSpPr>
              <p:grpSpPr>
                <a:xfrm>
                  <a:off x="655015" y="4320864"/>
                  <a:ext cx="262908" cy="369332"/>
                  <a:chOff x="-1215775" y="1840477"/>
                  <a:chExt cx="262908" cy="369332"/>
                </a:xfrm>
              </p:grpSpPr>
              <p:sp>
                <p:nvSpPr>
                  <p:cNvPr id="242" name="วงรี 241">
                    <a:extLst>
                      <a:ext uri="{FF2B5EF4-FFF2-40B4-BE49-F238E27FC236}">
                        <a16:creationId xmlns:a16="http://schemas.microsoft.com/office/drawing/2014/main" id="{429CDEBA-C212-4540-B729-A5EB1BC2A5B1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43" name="กล่องข้อความ 242">
                    <a:extLst>
                      <a:ext uri="{FF2B5EF4-FFF2-40B4-BE49-F238E27FC236}">
                        <a16:creationId xmlns:a16="http://schemas.microsoft.com/office/drawing/2014/main" id="{FF28E373-E0FF-4DD6-B85D-617223A6C760}"/>
                      </a:ext>
                    </a:extLst>
                  </p:cNvPr>
                  <p:cNvSpPr txBox="1"/>
                  <p:nvPr/>
                </p:nvSpPr>
                <p:spPr>
                  <a:xfrm>
                    <a:off x="-1215775" y="1840477"/>
                    <a:ext cx="2629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9</a:t>
                    </a:r>
                  </a:p>
                </p:txBody>
              </p:sp>
            </p:grpSp>
          </p:grpSp>
        </p:grpSp>
        <p:grpSp>
          <p:nvGrpSpPr>
            <p:cNvPr id="57" name="กลุ่ม 56">
              <a:extLst>
                <a:ext uri="{FF2B5EF4-FFF2-40B4-BE49-F238E27FC236}">
                  <a16:creationId xmlns:a16="http://schemas.microsoft.com/office/drawing/2014/main" id="{F1F4A782-85F9-469A-9B31-B7D93D2B0A20}"/>
                </a:ext>
              </a:extLst>
            </p:cNvPr>
            <p:cNvGrpSpPr/>
            <p:nvPr/>
          </p:nvGrpSpPr>
          <p:grpSpPr>
            <a:xfrm>
              <a:off x="8550693" y="4307902"/>
              <a:ext cx="389979" cy="402977"/>
              <a:chOff x="-832258" y="5084971"/>
              <a:chExt cx="389979" cy="402977"/>
            </a:xfrm>
          </p:grpSpPr>
          <p:cxnSp>
            <p:nvCxnSpPr>
              <p:cNvPr id="271" name="ตัวเชื่อมต่อตรง 70">
                <a:extLst>
                  <a:ext uri="{FF2B5EF4-FFF2-40B4-BE49-F238E27FC236}">
                    <a16:creationId xmlns:a16="http://schemas.microsoft.com/office/drawing/2014/main" id="{36AFAD47-58B7-4822-BC3A-7F94DF59CA92}"/>
                  </a:ext>
                </a:extLst>
              </p:cNvPr>
              <p:cNvCxnSpPr/>
              <p:nvPr/>
            </p:nvCxnSpPr>
            <p:spPr bwMode="auto">
              <a:xfrm>
                <a:off x="-646407" y="5084971"/>
                <a:ext cx="0" cy="180427"/>
              </a:xfrm>
              <a:prstGeom prst="line">
                <a:avLst/>
              </a:prstGeom>
              <a:ln w="28575">
                <a:solidFill>
                  <a:srgbClr val="3333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วงรี 272">
                <a:extLst>
                  <a:ext uri="{FF2B5EF4-FFF2-40B4-BE49-F238E27FC236}">
                    <a16:creationId xmlns:a16="http://schemas.microsoft.com/office/drawing/2014/main" id="{6196C29B-954D-4EC1-A963-5C977C109BF1}"/>
                  </a:ext>
                </a:extLst>
              </p:cNvPr>
              <p:cNvSpPr/>
              <p:nvPr/>
            </p:nvSpPr>
            <p:spPr>
              <a:xfrm>
                <a:off x="-774000" y="5158176"/>
                <a:ext cx="251366" cy="251366"/>
              </a:xfrm>
              <a:prstGeom prst="ellipse">
                <a:avLst/>
              </a:prstGeom>
              <a:solidFill>
                <a:srgbClr val="FF66F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74" name="กล่องข้อความ 273">
                <a:extLst>
                  <a:ext uri="{FF2B5EF4-FFF2-40B4-BE49-F238E27FC236}">
                    <a16:creationId xmlns:a16="http://schemas.microsoft.com/office/drawing/2014/main" id="{113511B8-04BB-416C-A1EC-F5702B3CE576}"/>
                  </a:ext>
                </a:extLst>
              </p:cNvPr>
              <p:cNvSpPr txBox="1"/>
              <p:nvPr/>
            </p:nvSpPr>
            <p:spPr>
              <a:xfrm>
                <a:off x="-832258" y="5118616"/>
                <a:ext cx="389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rPr>
                  <a:t>10</a:t>
                </a:r>
              </a:p>
            </p:txBody>
          </p:sp>
        </p:grpSp>
        <p:sp>
          <p:nvSpPr>
            <p:cNvPr id="280" name="TextBox 140">
              <a:extLst>
                <a:ext uri="{FF2B5EF4-FFF2-40B4-BE49-F238E27FC236}">
                  <a16:creationId xmlns:a16="http://schemas.microsoft.com/office/drawing/2014/main" id="{8AF15C77-DF8C-4E71-8068-6A47BF95E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970" y="4596305"/>
              <a:ext cx="726337" cy="29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3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ธ.ค.65</a:t>
              </a:r>
            </a:p>
          </p:txBody>
        </p:sp>
      </p:grpSp>
      <p:grpSp>
        <p:nvGrpSpPr>
          <p:cNvPr id="14345" name="กลุ่ม 14344">
            <a:extLst>
              <a:ext uri="{FF2B5EF4-FFF2-40B4-BE49-F238E27FC236}">
                <a16:creationId xmlns:a16="http://schemas.microsoft.com/office/drawing/2014/main" id="{192F61F0-2C80-41D0-8E14-7132BD13E21B}"/>
              </a:ext>
            </a:extLst>
          </p:cNvPr>
          <p:cNvGrpSpPr/>
          <p:nvPr/>
        </p:nvGrpSpPr>
        <p:grpSpPr>
          <a:xfrm>
            <a:off x="288679" y="4867327"/>
            <a:ext cx="9417179" cy="1635817"/>
            <a:chOff x="288679" y="4840144"/>
            <a:chExt cx="9417179" cy="1635817"/>
          </a:xfrm>
        </p:grpSpPr>
        <p:grpSp>
          <p:nvGrpSpPr>
            <p:cNvPr id="59" name="กลุ่ม 58">
              <a:extLst>
                <a:ext uri="{FF2B5EF4-FFF2-40B4-BE49-F238E27FC236}">
                  <a16:creationId xmlns:a16="http://schemas.microsoft.com/office/drawing/2014/main" id="{8AE42DDC-751C-4D6B-8412-1C44891792D2}"/>
                </a:ext>
              </a:extLst>
            </p:cNvPr>
            <p:cNvGrpSpPr/>
            <p:nvPr/>
          </p:nvGrpSpPr>
          <p:grpSpPr>
            <a:xfrm>
              <a:off x="8180641" y="4877058"/>
              <a:ext cx="1525217" cy="1336152"/>
              <a:chOff x="8180641" y="4877058"/>
              <a:chExt cx="1525217" cy="1336152"/>
            </a:xfrm>
          </p:grpSpPr>
          <p:grpSp>
            <p:nvGrpSpPr>
              <p:cNvPr id="41" name="กลุ่ม 40">
                <a:extLst>
                  <a:ext uri="{FF2B5EF4-FFF2-40B4-BE49-F238E27FC236}">
                    <a16:creationId xmlns:a16="http://schemas.microsoft.com/office/drawing/2014/main" id="{66678D3D-2424-4F6A-9D31-A16F269FA10A}"/>
                  </a:ext>
                </a:extLst>
              </p:cNvPr>
              <p:cNvGrpSpPr/>
              <p:nvPr/>
            </p:nvGrpSpPr>
            <p:grpSpPr>
              <a:xfrm>
                <a:off x="8180641" y="5184873"/>
                <a:ext cx="1525217" cy="1028337"/>
                <a:chOff x="10068481" y="5503070"/>
                <a:chExt cx="1877190" cy="1265645"/>
              </a:xfrm>
            </p:grpSpPr>
            <p:grpSp>
              <p:nvGrpSpPr>
                <p:cNvPr id="34" name="กลุ่ม 33">
                  <a:extLst>
                    <a:ext uri="{FF2B5EF4-FFF2-40B4-BE49-F238E27FC236}">
                      <a16:creationId xmlns:a16="http://schemas.microsoft.com/office/drawing/2014/main" id="{2C85D9B9-E590-44A0-955D-0BF57B9B6C7A}"/>
                    </a:ext>
                  </a:extLst>
                </p:cNvPr>
                <p:cNvGrpSpPr/>
                <p:nvPr/>
              </p:nvGrpSpPr>
              <p:grpSpPr>
                <a:xfrm>
                  <a:off x="10068481" y="5503070"/>
                  <a:ext cx="1877190" cy="1250977"/>
                  <a:chOff x="10068481" y="5503070"/>
                  <a:chExt cx="1877190" cy="1250977"/>
                </a:xfrm>
              </p:grpSpPr>
              <p:grpSp>
                <p:nvGrpSpPr>
                  <p:cNvPr id="14" name="กลุ่ม 13">
                    <a:extLst>
                      <a:ext uri="{FF2B5EF4-FFF2-40B4-BE49-F238E27FC236}">
                        <a16:creationId xmlns:a16="http://schemas.microsoft.com/office/drawing/2014/main" id="{A3ED0E09-7914-45A9-BDA6-A9BFAF5539A4}"/>
                      </a:ext>
                    </a:extLst>
                  </p:cNvPr>
                  <p:cNvGrpSpPr/>
                  <p:nvPr/>
                </p:nvGrpSpPr>
                <p:grpSpPr>
                  <a:xfrm>
                    <a:off x="10068481" y="5503070"/>
                    <a:ext cx="1877190" cy="988264"/>
                    <a:chOff x="817250" y="5640729"/>
                    <a:chExt cx="1877190" cy="988264"/>
                  </a:xfrm>
                </p:grpSpPr>
                <p:sp>
                  <p:nvSpPr>
                    <p:cNvPr id="127" name="TextBox 92">
                      <a:extLst>
                        <a:ext uri="{FF2B5EF4-FFF2-40B4-BE49-F238E27FC236}">
                          <a16:creationId xmlns:a16="http://schemas.microsoft.com/office/drawing/2014/main" id="{D3774443-BD87-46D7-85C8-1CA7918D3EA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17250" y="5912111"/>
                      <a:ext cx="1877190" cy="7168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3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ตร</a:t>
                      </a:r>
                      <a:r>
                        <a:rPr kumimoji="0" lang="th-TH" altLang="th-TH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.ส่งคำขอฯ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ให้สำนักงบประมาณ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kumimoji="0" lang="en-US" altLang="th-TH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e-Budgeting</a:t>
                      </a:r>
                      <a:endParaRPr kumimoji="0" lang="th-TH" altLang="th-TH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p:txBody>
                </p:sp>
                <p:sp>
                  <p:nvSpPr>
                    <p:cNvPr id="132" name="TextBox 73">
                      <a:extLst>
                        <a:ext uri="{FF2B5EF4-FFF2-40B4-BE49-F238E27FC236}">
                          <a16:creationId xmlns:a16="http://schemas.microsoft.com/office/drawing/2014/main" id="{44D3956E-545A-4029-94F9-399382B4EB6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98279" y="5640729"/>
                      <a:ext cx="1212630" cy="4214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ordia New" panose="020B0304020202020204" pitchFamily="34" charset="-3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altLang="th-TH" sz="1625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27 ม.ค.66</a:t>
                      </a:r>
                    </a:p>
                  </p:txBody>
                </p:sp>
              </p:grpSp>
              <p:pic>
                <p:nvPicPr>
                  <p:cNvPr id="178" name="Picture 5">
                    <a:extLst>
                      <a:ext uri="{FF2B5EF4-FFF2-40B4-BE49-F238E27FC236}">
                        <a16:creationId xmlns:a16="http://schemas.microsoft.com/office/drawing/2014/main" id="{54C4A1CE-AC3C-4697-9B41-8F32727458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10603578" y="6379085"/>
                    <a:ext cx="421297" cy="374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9" name="Picture 9">
                  <a:extLst>
                    <a:ext uri="{FF2B5EF4-FFF2-40B4-BE49-F238E27FC236}">
                      <a16:creationId xmlns:a16="http://schemas.microsoft.com/office/drawing/2014/main" id="{15E1F7F7-06E7-4055-A384-F64385CA64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73555" y="6433931"/>
                  <a:ext cx="334784" cy="334784"/>
                </a:xfrm>
                <a:prstGeom prst="rect">
                  <a:avLst/>
                </a:prstGeom>
              </p:spPr>
            </p:pic>
          </p:grpSp>
          <p:grpSp>
            <p:nvGrpSpPr>
              <p:cNvPr id="58" name="กลุ่ม 57">
                <a:extLst>
                  <a:ext uri="{FF2B5EF4-FFF2-40B4-BE49-F238E27FC236}">
                    <a16:creationId xmlns:a16="http://schemas.microsoft.com/office/drawing/2014/main" id="{EEB96DB2-7042-4515-A1A9-3C1937FE89B9}"/>
                  </a:ext>
                </a:extLst>
              </p:cNvPr>
              <p:cNvGrpSpPr/>
              <p:nvPr/>
            </p:nvGrpSpPr>
            <p:grpSpPr>
              <a:xfrm>
                <a:off x="8706518" y="4877058"/>
                <a:ext cx="389979" cy="369332"/>
                <a:chOff x="-1274705" y="5483885"/>
                <a:chExt cx="389979" cy="369332"/>
              </a:xfrm>
            </p:grpSpPr>
            <p:cxnSp>
              <p:nvCxnSpPr>
                <p:cNvPr id="282" name="ตัวเชื่อมต่อตรง 70">
                  <a:extLst>
                    <a:ext uri="{FF2B5EF4-FFF2-40B4-BE49-F238E27FC236}">
                      <a16:creationId xmlns:a16="http://schemas.microsoft.com/office/drawing/2014/main" id="{9E011DD7-0758-4526-9AE1-F8D9F002B591}"/>
                    </a:ext>
                  </a:extLst>
                </p:cNvPr>
                <p:cNvCxnSpPr/>
                <p:nvPr/>
              </p:nvCxnSpPr>
              <p:spPr bwMode="auto">
                <a:xfrm>
                  <a:off x="-1097400" y="5663888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3" name="วงรี 282">
                  <a:extLst>
                    <a:ext uri="{FF2B5EF4-FFF2-40B4-BE49-F238E27FC236}">
                      <a16:creationId xmlns:a16="http://schemas.microsoft.com/office/drawing/2014/main" id="{37F845F8-EE3A-4F8C-A1D2-E2D48C9F2C13}"/>
                    </a:ext>
                  </a:extLst>
                </p:cNvPr>
                <p:cNvSpPr/>
                <p:nvPr/>
              </p:nvSpPr>
              <p:spPr>
                <a:xfrm>
                  <a:off x="-1216447" y="5523445"/>
                  <a:ext cx="251366" cy="251366"/>
                </a:xfrm>
                <a:prstGeom prst="ellipse">
                  <a:avLst/>
                </a:prstGeom>
                <a:solidFill>
                  <a:srgbClr val="FF66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4" name="กล่องข้อความ 283">
                  <a:extLst>
                    <a:ext uri="{FF2B5EF4-FFF2-40B4-BE49-F238E27FC236}">
                      <a16:creationId xmlns:a16="http://schemas.microsoft.com/office/drawing/2014/main" id="{5404924B-AE7B-4957-8250-794D4E54CDCC}"/>
                    </a:ext>
                  </a:extLst>
                </p:cNvPr>
                <p:cNvSpPr txBox="1"/>
                <p:nvPr/>
              </p:nvSpPr>
              <p:spPr>
                <a:xfrm>
                  <a:off x="-1274705" y="5483885"/>
                  <a:ext cx="3899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rPr>
                    <a:t>11</a:t>
                  </a:r>
                </a:p>
              </p:txBody>
            </p:sp>
          </p:grpSp>
        </p:grpSp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02E9864C-5E6A-44DD-827A-51856A0BF3F0}"/>
                </a:ext>
              </a:extLst>
            </p:cNvPr>
            <p:cNvGrpSpPr/>
            <p:nvPr/>
          </p:nvGrpSpPr>
          <p:grpSpPr>
            <a:xfrm>
              <a:off x="6775303" y="4855190"/>
              <a:ext cx="1502270" cy="1320082"/>
              <a:chOff x="6912031" y="4855190"/>
              <a:chExt cx="1502270" cy="1320082"/>
            </a:xfrm>
          </p:grpSpPr>
          <p:grpSp>
            <p:nvGrpSpPr>
              <p:cNvPr id="33" name="กลุ่ม 32">
                <a:extLst>
                  <a:ext uri="{FF2B5EF4-FFF2-40B4-BE49-F238E27FC236}">
                    <a16:creationId xmlns:a16="http://schemas.microsoft.com/office/drawing/2014/main" id="{38EF049D-12A7-4012-9DD0-2EB3B6CF686A}"/>
                  </a:ext>
                </a:extLst>
              </p:cNvPr>
              <p:cNvGrpSpPr/>
              <p:nvPr/>
            </p:nvGrpSpPr>
            <p:grpSpPr>
              <a:xfrm>
                <a:off x="6912031" y="5213982"/>
                <a:ext cx="1502270" cy="961290"/>
                <a:chOff x="2378470" y="5509178"/>
                <a:chExt cx="1848948" cy="1183125"/>
              </a:xfrm>
            </p:grpSpPr>
            <p:sp>
              <p:nvSpPr>
                <p:cNvPr id="135" name="TextBox 73">
                  <a:extLst>
                    <a:ext uri="{FF2B5EF4-FFF2-40B4-BE49-F238E27FC236}">
                      <a16:creationId xmlns:a16="http://schemas.microsoft.com/office/drawing/2014/main" id="{56FB7DAB-BE89-467B-BC63-7EC77AFF37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59236" y="5509178"/>
                  <a:ext cx="990305" cy="390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6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มี.ค.66</a:t>
                  </a:r>
                </a:p>
              </p:txBody>
            </p:sp>
            <p:sp>
              <p:nvSpPr>
                <p:cNvPr id="136" name="TextBox 98">
                  <a:extLst>
                    <a:ext uri="{FF2B5EF4-FFF2-40B4-BE49-F238E27FC236}">
                      <a16:creationId xmlns:a16="http://schemas.microsoft.com/office/drawing/2014/main" id="{4C0AF53E-8869-4FFF-B85C-E8249B6590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8470" y="5764014"/>
                  <a:ext cx="1848948" cy="696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ts val="121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th-TH" altLang="th-TH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ครม.เห็นชอบ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21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th-TH" altLang="th-TH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รายละเอียดงบประมาณ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21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th-TH" altLang="th-TH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และแนวทางปรับปรุง</a:t>
                  </a:r>
                </a:p>
              </p:txBody>
            </p:sp>
            <p:pic>
              <p:nvPicPr>
                <p:cNvPr id="168" name="Picture 2" descr="C:\Users\Anuwatra\Pictures\Logo\ตรตา ครม..png">
                  <a:extLst>
                    <a:ext uri="{FF2B5EF4-FFF2-40B4-BE49-F238E27FC236}">
                      <a16:creationId xmlns:a16="http://schemas.microsoft.com/office/drawing/2014/main" id="{78A29D6B-88C5-4D89-904F-D19C2FB8B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3800" y="6349347"/>
                  <a:ext cx="434711" cy="3429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5" name="กลุ่ม 284">
                <a:extLst>
                  <a:ext uri="{FF2B5EF4-FFF2-40B4-BE49-F238E27FC236}">
                    <a16:creationId xmlns:a16="http://schemas.microsoft.com/office/drawing/2014/main" id="{63CD61B7-4A5C-4B3E-8096-C194476A430C}"/>
                  </a:ext>
                </a:extLst>
              </p:cNvPr>
              <p:cNvGrpSpPr/>
              <p:nvPr/>
            </p:nvGrpSpPr>
            <p:grpSpPr>
              <a:xfrm>
                <a:off x="7518815" y="4855190"/>
                <a:ext cx="383266" cy="369332"/>
                <a:chOff x="603739" y="4320864"/>
                <a:chExt cx="383266" cy="369332"/>
              </a:xfrm>
            </p:grpSpPr>
            <p:cxnSp>
              <p:nvCxnSpPr>
                <p:cNvPr id="286" name="ตัวเชื่อมต่อตรง 70">
                  <a:extLst>
                    <a:ext uri="{FF2B5EF4-FFF2-40B4-BE49-F238E27FC236}">
                      <a16:creationId xmlns:a16="http://schemas.microsoft.com/office/drawing/2014/main" id="{A07D4E81-E65E-41BF-A074-296BA95E7FFF}"/>
                    </a:ext>
                  </a:extLst>
                </p:cNvPr>
                <p:cNvCxnSpPr/>
                <p:nvPr/>
              </p:nvCxnSpPr>
              <p:spPr bwMode="auto">
                <a:xfrm>
                  <a:off x="781221" y="450848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7" name="กลุ่ม 286">
                  <a:extLst>
                    <a:ext uri="{FF2B5EF4-FFF2-40B4-BE49-F238E27FC236}">
                      <a16:creationId xmlns:a16="http://schemas.microsoft.com/office/drawing/2014/main" id="{0CC4B53A-DC36-4DA3-9DD7-5B17A2B03690}"/>
                    </a:ext>
                  </a:extLst>
                </p:cNvPr>
                <p:cNvGrpSpPr/>
                <p:nvPr/>
              </p:nvGrpSpPr>
              <p:grpSpPr>
                <a:xfrm>
                  <a:off x="603739" y="4320864"/>
                  <a:ext cx="383266" cy="369332"/>
                  <a:chOff x="-1267051" y="1840477"/>
                  <a:chExt cx="383266" cy="369332"/>
                </a:xfrm>
              </p:grpSpPr>
              <p:sp>
                <p:nvSpPr>
                  <p:cNvPr id="288" name="วงรี 287">
                    <a:extLst>
                      <a:ext uri="{FF2B5EF4-FFF2-40B4-BE49-F238E27FC236}">
                        <a16:creationId xmlns:a16="http://schemas.microsoft.com/office/drawing/2014/main" id="{2F698F4C-665C-4985-86D1-7B7259F70382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89" name="กล่องข้อความ 288">
                    <a:extLst>
                      <a:ext uri="{FF2B5EF4-FFF2-40B4-BE49-F238E27FC236}">
                        <a16:creationId xmlns:a16="http://schemas.microsoft.com/office/drawing/2014/main" id="{C9D6BB2F-610B-4024-9CEF-C633E4FA9EAD}"/>
                      </a:ext>
                    </a:extLst>
                  </p:cNvPr>
                  <p:cNvSpPr txBox="1"/>
                  <p:nvPr/>
                </p:nvSpPr>
                <p:spPr>
                  <a:xfrm>
                    <a:off x="-1267051" y="1840477"/>
                    <a:ext cx="383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12</a:t>
                    </a:r>
                  </a:p>
                </p:txBody>
              </p:sp>
            </p:grpSp>
          </p:grpSp>
        </p:grpSp>
        <p:grpSp>
          <p:nvGrpSpPr>
            <p:cNvPr id="62" name="กลุ่ม 61">
              <a:extLst>
                <a:ext uri="{FF2B5EF4-FFF2-40B4-BE49-F238E27FC236}">
                  <a16:creationId xmlns:a16="http://schemas.microsoft.com/office/drawing/2014/main" id="{3660B23F-CD63-425B-961F-4F14E6E90C42}"/>
                </a:ext>
              </a:extLst>
            </p:cNvPr>
            <p:cNvGrpSpPr/>
            <p:nvPr/>
          </p:nvGrpSpPr>
          <p:grpSpPr>
            <a:xfrm>
              <a:off x="4825724" y="4859719"/>
              <a:ext cx="1168994" cy="1208547"/>
              <a:chOff x="5065012" y="4859719"/>
              <a:chExt cx="1168994" cy="1208547"/>
            </a:xfrm>
          </p:grpSpPr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CC85FF3D-D660-42AC-9D56-439CE2523BCF}"/>
                  </a:ext>
                </a:extLst>
              </p:cNvPr>
              <p:cNvGrpSpPr/>
              <p:nvPr/>
            </p:nvGrpSpPr>
            <p:grpSpPr>
              <a:xfrm>
                <a:off x="5065012" y="5213209"/>
                <a:ext cx="1168994" cy="855057"/>
                <a:chOff x="4022923" y="5483349"/>
                <a:chExt cx="1438764" cy="1052376"/>
              </a:xfrm>
            </p:grpSpPr>
            <p:sp>
              <p:nvSpPr>
                <p:cNvPr id="143" name="TextBox 98">
                  <a:extLst>
                    <a:ext uri="{FF2B5EF4-FFF2-40B4-BE49-F238E27FC236}">
                      <a16:creationId xmlns:a16="http://schemas.microsoft.com/office/drawing/2014/main" id="{4C0AF53E-8869-4FFF-B85C-E8249B6590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2923" y="5735395"/>
                  <a:ext cx="1333426" cy="5199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สภาผู้แทนราษฎร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พิจารณา วาระ 1 </a:t>
                  </a:r>
                  <a:endPara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47" name="TextBox 73">
                  <a:extLst>
                    <a:ext uri="{FF2B5EF4-FFF2-40B4-BE49-F238E27FC236}">
                      <a16:creationId xmlns:a16="http://schemas.microsoft.com/office/drawing/2014/main" id="{56FB7DAB-BE89-467B-BC63-7EC77AFF37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30663" y="5483349"/>
                  <a:ext cx="1431024" cy="3907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6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31 พ.ค.-1 มิ.ย.66</a:t>
                  </a:r>
                </a:p>
              </p:txBody>
            </p:sp>
            <p:pic>
              <p:nvPicPr>
                <p:cNvPr id="171" name="Picture 4" descr="https://encrypted-tbn2.gstatic.com/images?q=tbn:ANd9GcRaZD_Dwr_gYWxYafEro1stE7nmMX52d31NvwJ9GzKsfpaPFde4EcvT-6N7">
                  <a:hlinkClick r:id="rId3"/>
                  <a:extLst>
                    <a:ext uri="{FF2B5EF4-FFF2-40B4-BE49-F238E27FC236}">
                      <a16:creationId xmlns:a16="http://schemas.microsoft.com/office/drawing/2014/main" id="{7289BF0C-230B-49E7-A24B-C131F40435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1827" y="6190883"/>
                  <a:ext cx="359919" cy="344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90" name="กลุ่ม 289">
                <a:extLst>
                  <a:ext uri="{FF2B5EF4-FFF2-40B4-BE49-F238E27FC236}">
                    <a16:creationId xmlns:a16="http://schemas.microsoft.com/office/drawing/2014/main" id="{9029DEC2-C504-4896-B278-378730C01626}"/>
                  </a:ext>
                </a:extLst>
              </p:cNvPr>
              <p:cNvGrpSpPr/>
              <p:nvPr/>
            </p:nvGrpSpPr>
            <p:grpSpPr>
              <a:xfrm>
                <a:off x="5375689" y="4859719"/>
                <a:ext cx="383266" cy="369332"/>
                <a:chOff x="603739" y="4320864"/>
                <a:chExt cx="383266" cy="369332"/>
              </a:xfrm>
            </p:grpSpPr>
            <p:cxnSp>
              <p:nvCxnSpPr>
                <p:cNvPr id="291" name="ตัวเชื่อมต่อตรง 70">
                  <a:extLst>
                    <a:ext uri="{FF2B5EF4-FFF2-40B4-BE49-F238E27FC236}">
                      <a16:creationId xmlns:a16="http://schemas.microsoft.com/office/drawing/2014/main" id="{4916E4F0-525F-404A-AAF1-93264380E522}"/>
                    </a:ext>
                  </a:extLst>
                </p:cNvPr>
                <p:cNvCxnSpPr/>
                <p:nvPr/>
              </p:nvCxnSpPr>
              <p:spPr bwMode="auto">
                <a:xfrm>
                  <a:off x="781221" y="450848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2" name="กลุ่ม 291">
                  <a:extLst>
                    <a:ext uri="{FF2B5EF4-FFF2-40B4-BE49-F238E27FC236}">
                      <a16:creationId xmlns:a16="http://schemas.microsoft.com/office/drawing/2014/main" id="{C37F2815-D884-4306-AF06-5329B0AE5509}"/>
                    </a:ext>
                  </a:extLst>
                </p:cNvPr>
                <p:cNvGrpSpPr/>
                <p:nvPr/>
              </p:nvGrpSpPr>
              <p:grpSpPr>
                <a:xfrm>
                  <a:off x="603739" y="4320864"/>
                  <a:ext cx="383266" cy="369332"/>
                  <a:chOff x="-1267051" y="1840477"/>
                  <a:chExt cx="383266" cy="369332"/>
                </a:xfrm>
              </p:grpSpPr>
              <p:sp>
                <p:nvSpPr>
                  <p:cNvPr id="293" name="วงรี 292">
                    <a:extLst>
                      <a:ext uri="{FF2B5EF4-FFF2-40B4-BE49-F238E27FC236}">
                        <a16:creationId xmlns:a16="http://schemas.microsoft.com/office/drawing/2014/main" id="{DE15D96B-4A04-4E4B-BB3D-B0D3463DC8E3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4" name="กล่องข้อความ 293">
                    <a:extLst>
                      <a:ext uri="{FF2B5EF4-FFF2-40B4-BE49-F238E27FC236}">
                        <a16:creationId xmlns:a16="http://schemas.microsoft.com/office/drawing/2014/main" id="{D078BAF8-8DA8-4E2C-8397-5E0A224487FE}"/>
                      </a:ext>
                    </a:extLst>
                  </p:cNvPr>
                  <p:cNvSpPr txBox="1"/>
                  <p:nvPr/>
                </p:nvSpPr>
                <p:spPr>
                  <a:xfrm>
                    <a:off x="-1267051" y="1840477"/>
                    <a:ext cx="383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14</a:t>
                    </a:r>
                  </a:p>
                </p:txBody>
              </p:sp>
            </p:grpSp>
          </p:grpSp>
        </p:grpSp>
        <p:grpSp>
          <p:nvGrpSpPr>
            <p:cNvPr id="14338" name="กลุ่ม 14337">
              <a:extLst>
                <a:ext uri="{FF2B5EF4-FFF2-40B4-BE49-F238E27FC236}">
                  <a16:creationId xmlns:a16="http://schemas.microsoft.com/office/drawing/2014/main" id="{C6D81716-B07A-4BAB-B6E8-9D3F69B5179B}"/>
                </a:ext>
              </a:extLst>
            </p:cNvPr>
            <p:cNvGrpSpPr/>
            <p:nvPr/>
          </p:nvGrpSpPr>
          <p:grpSpPr>
            <a:xfrm>
              <a:off x="288679" y="4846644"/>
              <a:ext cx="1354712" cy="1374011"/>
              <a:chOff x="288679" y="4846644"/>
              <a:chExt cx="1354712" cy="1374011"/>
            </a:xfrm>
          </p:grpSpPr>
          <p:grpSp>
            <p:nvGrpSpPr>
              <p:cNvPr id="13" name="กลุ่ม 12">
                <a:extLst>
                  <a:ext uri="{FF2B5EF4-FFF2-40B4-BE49-F238E27FC236}">
                    <a16:creationId xmlns:a16="http://schemas.microsoft.com/office/drawing/2014/main" id="{13E35488-5C52-4D6D-9AA3-D150F5727168}"/>
                  </a:ext>
                </a:extLst>
              </p:cNvPr>
              <p:cNvGrpSpPr/>
              <p:nvPr/>
            </p:nvGrpSpPr>
            <p:grpSpPr>
              <a:xfrm>
                <a:off x="288679" y="5166364"/>
                <a:ext cx="1354712" cy="1054291"/>
                <a:chOff x="9620207" y="5603318"/>
                <a:chExt cx="1667339" cy="1297590"/>
              </a:xfrm>
            </p:grpSpPr>
            <p:pic>
              <p:nvPicPr>
                <p:cNvPr id="180" name="Picture 7">
                  <a:extLst>
                    <a:ext uri="{FF2B5EF4-FFF2-40B4-BE49-F238E27FC236}">
                      <a16:creationId xmlns:a16="http://schemas.microsoft.com/office/drawing/2014/main" id="{F5E9C943-A7E2-470A-80C5-C600C19C2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0207" y="6050024"/>
                  <a:ext cx="710925" cy="850884"/>
                </a:xfrm>
                <a:prstGeom prst="rect">
                  <a:avLst/>
                </a:prstGeom>
              </p:spPr>
            </p:pic>
            <p:sp>
              <p:nvSpPr>
                <p:cNvPr id="182" name="TextBox 166">
                  <a:extLst>
                    <a:ext uri="{FF2B5EF4-FFF2-40B4-BE49-F238E27FC236}">
                      <a16:creationId xmlns:a16="http://schemas.microsoft.com/office/drawing/2014/main" id="{A7806BD6-FA95-4DF3-AD2B-D2233780F8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88717" y="5603318"/>
                  <a:ext cx="905035" cy="4214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1 ต.ค.66</a:t>
                  </a:r>
                </a:p>
              </p:txBody>
            </p:sp>
            <p:sp>
              <p:nvSpPr>
                <p:cNvPr id="181" name="TextBox 163">
                  <a:extLst>
                    <a:ext uri="{FF2B5EF4-FFF2-40B4-BE49-F238E27FC236}">
                      <a16:creationId xmlns:a16="http://schemas.microsoft.com/office/drawing/2014/main" id="{52789D4A-D2CC-4EEF-9A47-F9A0288AA4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02667" y="6013485"/>
                  <a:ext cx="1184879" cy="484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188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ประกาศบังคับใช้เป็นกฎหมาย</a:t>
                  </a:r>
                </a:p>
              </p:txBody>
            </p:sp>
          </p:grpSp>
          <p:grpSp>
            <p:nvGrpSpPr>
              <p:cNvPr id="295" name="กลุ่ม 294">
                <a:extLst>
                  <a:ext uri="{FF2B5EF4-FFF2-40B4-BE49-F238E27FC236}">
                    <a16:creationId xmlns:a16="http://schemas.microsoft.com/office/drawing/2014/main" id="{E609E2F2-7714-4CDA-BD43-29CBC693E75F}"/>
                  </a:ext>
                </a:extLst>
              </p:cNvPr>
              <p:cNvGrpSpPr/>
              <p:nvPr/>
            </p:nvGrpSpPr>
            <p:grpSpPr>
              <a:xfrm>
                <a:off x="934962" y="4846644"/>
                <a:ext cx="383266" cy="369332"/>
                <a:chOff x="603739" y="4320864"/>
                <a:chExt cx="383266" cy="369332"/>
              </a:xfrm>
            </p:grpSpPr>
            <p:cxnSp>
              <p:nvCxnSpPr>
                <p:cNvPr id="296" name="ตัวเชื่อมต่อตรง 70">
                  <a:extLst>
                    <a:ext uri="{FF2B5EF4-FFF2-40B4-BE49-F238E27FC236}">
                      <a16:creationId xmlns:a16="http://schemas.microsoft.com/office/drawing/2014/main" id="{DA403DFE-F693-476D-BB34-3123BD64EF5B}"/>
                    </a:ext>
                  </a:extLst>
                </p:cNvPr>
                <p:cNvCxnSpPr/>
                <p:nvPr/>
              </p:nvCxnSpPr>
              <p:spPr bwMode="auto">
                <a:xfrm>
                  <a:off x="781221" y="450848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7" name="กลุ่ม 296">
                  <a:extLst>
                    <a:ext uri="{FF2B5EF4-FFF2-40B4-BE49-F238E27FC236}">
                      <a16:creationId xmlns:a16="http://schemas.microsoft.com/office/drawing/2014/main" id="{0649BD4A-B42E-47BA-8193-B507EA70CC9B}"/>
                    </a:ext>
                  </a:extLst>
                </p:cNvPr>
                <p:cNvGrpSpPr/>
                <p:nvPr/>
              </p:nvGrpSpPr>
              <p:grpSpPr>
                <a:xfrm>
                  <a:off x="603739" y="4320864"/>
                  <a:ext cx="383266" cy="369332"/>
                  <a:chOff x="-1267051" y="1840477"/>
                  <a:chExt cx="383266" cy="369332"/>
                </a:xfrm>
              </p:grpSpPr>
              <p:sp>
                <p:nvSpPr>
                  <p:cNvPr id="298" name="วงรี 297">
                    <a:extLst>
                      <a:ext uri="{FF2B5EF4-FFF2-40B4-BE49-F238E27FC236}">
                        <a16:creationId xmlns:a16="http://schemas.microsoft.com/office/drawing/2014/main" id="{4924EA85-56B3-446F-A83F-ACDD2146527E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99" name="กล่องข้อความ 298">
                    <a:extLst>
                      <a:ext uri="{FF2B5EF4-FFF2-40B4-BE49-F238E27FC236}">
                        <a16:creationId xmlns:a16="http://schemas.microsoft.com/office/drawing/2014/main" id="{419C0BB6-F370-42BF-A553-D895FCAC300D}"/>
                      </a:ext>
                    </a:extLst>
                  </p:cNvPr>
                  <p:cNvSpPr txBox="1"/>
                  <p:nvPr/>
                </p:nvSpPr>
                <p:spPr>
                  <a:xfrm>
                    <a:off x="-1267051" y="1840477"/>
                    <a:ext cx="383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18</a:t>
                    </a:r>
                  </a:p>
                </p:txBody>
              </p:sp>
            </p:grpSp>
          </p:grpSp>
        </p:grpSp>
        <p:grpSp>
          <p:nvGrpSpPr>
            <p:cNvPr id="14339" name="กลุ่ม 14338">
              <a:extLst>
                <a:ext uri="{FF2B5EF4-FFF2-40B4-BE49-F238E27FC236}">
                  <a16:creationId xmlns:a16="http://schemas.microsoft.com/office/drawing/2014/main" id="{69C6E5E9-86F0-41F9-B51C-AFCBA27D00C9}"/>
                </a:ext>
              </a:extLst>
            </p:cNvPr>
            <p:cNvGrpSpPr/>
            <p:nvPr/>
          </p:nvGrpSpPr>
          <p:grpSpPr>
            <a:xfrm>
              <a:off x="3674305" y="4845204"/>
              <a:ext cx="1083409" cy="1235186"/>
              <a:chOff x="3674305" y="4845204"/>
              <a:chExt cx="1083409" cy="1235186"/>
            </a:xfrm>
          </p:grpSpPr>
          <p:grpSp>
            <p:nvGrpSpPr>
              <p:cNvPr id="276" name="กลุ่ม 275">
                <a:extLst>
                  <a:ext uri="{FF2B5EF4-FFF2-40B4-BE49-F238E27FC236}">
                    <a16:creationId xmlns:a16="http://schemas.microsoft.com/office/drawing/2014/main" id="{7DD80185-96A4-4D68-8991-4010870C3C34}"/>
                  </a:ext>
                </a:extLst>
              </p:cNvPr>
              <p:cNvGrpSpPr/>
              <p:nvPr/>
            </p:nvGrpSpPr>
            <p:grpSpPr>
              <a:xfrm>
                <a:off x="4038935" y="4845204"/>
                <a:ext cx="389979" cy="369332"/>
                <a:chOff x="-832258" y="5118616"/>
                <a:chExt cx="389979" cy="369332"/>
              </a:xfrm>
            </p:grpSpPr>
            <p:cxnSp>
              <p:nvCxnSpPr>
                <p:cNvPr id="277" name="ตัวเชื่อมต่อตรง 70">
                  <a:extLst>
                    <a:ext uri="{FF2B5EF4-FFF2-40B4-BE49-F238E27FC236}">
                      <a16:creationId xmlns:a16="http://schemas.microsoft.com/office/drawing/2014/main" id="{084652A2-F869-41A1-A8D2-150BAA006CFD}"/>
                    </a:ext>
                  </a:extLst>
                </p:cNvPr>
                <p:cNvCxnSpPr/>
                <p:nvPr/>
              </p:nvCxnSpPr>
              <p:spPr bwMode="auto">
                <a:xfrm>
                  <a:off x="-654953" y="528152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8" name="วงรี 277">
                  <a:extLst>
                    <a:ext uri="{FF2B5EF4-FFF2-40B4-BE49-F238E27FC236}">
                      <a16:creationId xmlns:a16="http://schemas.microsoft.com/office/drawing/2014/main" id="{28E97CDB-6A75-4E6D-8E33-AA4EFCB76ED4}"/>
                    </a:ext>
                  </a:extLst>
                </p:cNvPr>
                <p:cNvSpPr/>
                <p:nvPr/>
              </p:nvSpPr>
              <p:spPr>
                <a:xfrm>
                  <a:off x="-774000" y="5158176"/>
                  <a:ext cx="251366" cy="251366"/>
                </a:xfrm>
                <a:prstGeom prst="ellipse">
                  <a:avLst/>
                </a:prstGeom>
                <a:solidFill>
                  <a:srgbClr val="FF66FF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79" name="กล่องข้อความ 278">
                  <a:extLst>
                    <a:ext uri="{FF2B5EF4-FFF2-40B4-BE49-F238E27FC236}">
                      <a16:creationId xmlns:a16="http://schemas.microsoft.com/office/drawing/2014/main" id="{044080EF-EB48-4912-BE31-E8D3831E7CFE}"/>
                    </a:ext>
                  </a:extLst>
                </p:cNvPr>
                <p:cNvSpPr txBox="1"/>
                <p:nvPr/>
              </p:nvSpPr>
              <p:spPr>
                <a:xfrm>
                  <a:off x="-832258" y="5118616"/>
                  <a:ext cx="3899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rPr>
                    <a:t>15</a:t>
                  </a:r>
                </a:p>
              </p:txBody>
            </p:sp>
          </p:grpSp>
          <p:grpSp>
            <p:nvGrpSpPr>
              <p:cNvPr id="43" name="กลุ่ม 42">
                <a:extLst>
                  <a:ext uri="{FF2B5EF4-FFF2-40B4-BE49-F238E27FC236}">
                    <a16:creationId xmlns:a16="http://schemas.microsoft.com/office/drawing/2014/main" id="{00699CAB-2650-4129-A7B1-E79EE2947CBA}"/>
                  </a:ext>
                </a:extLst>
              </p:cNvPr>
              <p:cNvGrpSpPr/>
              <p:nvPr/>
            </p:nvGrpSpPr>
            <p:grpSpPr>
              <a:xfrm>
                <a:off x="3674305" y="5189119"/>
                <a:ext cx="1083409" cy="891271"/>
                <a:chOff x="4658957" y="5508300"/>
                <a:chExt cx="1333427" cy="1096949"/>
              </a:xfrm>
            </p:grpSpPr>
            <p:grpSp>
              <p:nvGrpSpPr>
                <p:cNvPr id="38" name="กลุ่ม 37">
                  <a:extLst>
                    <a:ext uri="{FF2B5EF4-FFF2-40B4-BE49-F238E27FC236}">
                      <a16:creationId xmlns:a16="http://schemas.microsoft.com/office/drawing/2014/main" id="{FEE6950D-5B26-49C7-B57B-467641E83FAC}"/>
                    </a:ext>
                  </a:extLst>
                </p:cNvPr>
                <p:cNvGrpSpPr/>
                <p:nvPr/>
              </p:nvGrpSpPr>
              <p:grpSpPr>
                <a:xfrm>
                  <a:off x="4658957" y="5508300"/>
                  <a:ext cx="1333427" cy="795169"/>
                  <a:chOff x="5430237" y="5508300"/>
                  <a:chExt cx="1333427" cy="795169"/>
                </a:xfrm>
              </p:grpSpPr>
              <p:sp>
                <p:nvSpPr>
                  <p:cNvPr id="148" name="TextBox 73">
                    <a:extLst>
                      <a:ext uri="{FF2B5EF4-FFF2-40B4-BE49-F238E27FC236}">
                        <a16:creationId xmlns:a16="http://schemas.microsoft.com/office/drawing/2014/main" id="{56FB7DAB-BE89-467B-BC63-7EC77AFF37C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76279" y="5508300"/>
                    <a:ext cx="1194218" cy="3907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altLang="th-TH" sz="146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rPr>
                      <a:t>16-17 ส.ค.66</a:t>
                    </a:r>
                  </a:p>
                </p:txBody>
              </p:sp>
              <p:sp>
                <p:nvSpPr>
                  <p:cNvPr id="150" name="TextBox 98">
                    <a:extLst>
                      <a:ext uri="{FF2B5EF4-FFF2-40B4-BE49-F238E27FC236}">
                        <a16:creationId xmlns:a16="http://schemas.microsoft.com/office/drawing/2014/main" id="{4C0AF53E-8869-4FFF-B85C-E8249B65908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30237" y="5783564"/>
                    <a:ext cx="1333427" cy="5199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altLang="th-TH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rPr>
                      <a:t>สภาผู้แทนราษฎร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altLang="th-TH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rPr>
                      <a:t>พิจารณา วาระ 2-3 </a:t>
                    </a:r>
                    <a:endParaRPr kumimoji="0" lang="th-TH" altLang="th-TH" sz="146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endParaRPr>
                  </a:p>
                </p:txBody>
              </p:sp>
            </p:grpSp>
            <p:pic>
              <p:nvPicPr>
                <p:cNvPr id="179" name="Picture 5">
                  <a:extLst>
                    <a:ext uri="{FF2B5EF4-FFF2-40B4-BE49-F238E27FC236}">
                      <a16:creationId xmlns:a16="http://schemas.microsoft.com/office/drawing/2014/main" id="{30CDAEF4-E202-4985-907B-75A1E95A6B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813318" y="6209786"/>
                  <a:ext cx="421297" cy="374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1" name="Picture 6">
                  <a:extLst>
                    <a:ext uri="{FF2B5EF4-FFF2-40B4-BE49-F238E27FC236}">
                      <a16:creationId xmlns:a16="http://schemas.microsoft.com/office/drawing/2014/main" id="{C3C6F546-3D1E-4DA0-B394-72A48B7773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708" t="39166" r="64063" b="35001"/>
                <a:stretch>
                  <a:fillRect/>
                </a:stretch>
              </p:blipFill>
              <p:spPr bwMode="auto">
                <a:xfrm>
                  <a:off x="5294657" y="6289964"/>
                  <a:ext cx="476232" cy="3152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4336" name="กลุ่ม 14335">
              <a:extLst>
                <a:ext uri="{FF2B5EF4-FFF2-40B4-BE49-F238E27FC236}">
                  <a16:creationId xmlns:a16="http://schemas.microsoft.com/office/drawing/2014/main" id="{BE64A5B2-CDA0-410B-B026-406B507FF9D0}"/>
                </a:ext>
              </a:extLst>
            </p:cNvPr>
            <p:cNvGrpSpPr/>
            <p:nvPr/>
          </p:nvGrpSpPr>
          <p:grpSpPr>
            <a:xfrm>
              <a:off x="2497580" y="4840144"/>
              <a:ext cx="1243215" cy="1177444"/>
              <a:chOff x="2403574" y="4840144"/>
              <a:chExt cx="1243215" cy="1177444"/>
            </a:xfrm>
          </p:grpSpPr>
          <p:grpSp>
            <p:nvGrpSpPr>
              <p:cNvPr id="35" name="กลุ่ม 34">
                <a:extLst>
                  <a:ext uri="{FF2B5EF4-FFF2-40B4-BE49-F238E27FC236}">
                    <a16:creationId xmlns:a16="http://schemas.microsoft.com/office/drawing/2014/main" id="{88019B1F-3B13-462C-9775-F90519BB2C67}"/>
                  </a:ext>
                </a:extLst>
              </p:cNvPr>
              <p:cNvGrpSpPr/>
              <p:nvPr/>
            </p:nvGrpSpPr>
            <p:grpSpPr>
              <a:xfrm>
                <a:off x="2403574" y="5197444"/>
                <a:ext cx="1243215" cy="820144"/>
                <a:chOff x="6867115" y="5513233"/>
                <a:chExt cx="1530111" cy="1009407"/>
              </a:xfrm>
            </p:grpSpPr>
            <p:sp>
              <p:nvSpPr>
                <p:cNvPr id="158" name="TextBox 150">
                  <a:extLst>
                    <a:ext uri="{FF2B5EF4-FFF2-40B4-BE49-F238E27FC236}">
                      <a16:creationId xmlns:a16="http://schemas.microsoft.com/office/drawing/2014/main" id="{73B28C3E-193C-472A-A5D2-FCA61EC6A6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67115" y="5796604"/>
                  <a:ext cx="1530111" cy="726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วุฒิสภา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พิจารณา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ร่าง พ.ร.บ.66</a:t>
                  </a:r>
                  <a:endParaRPr kumimoji="0" lang="th-TH" altLang="th-TH" sz="1188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63" name="TextBox 73">
                  <a:extLst>
                    <a:ext uri="{FF2B5EF4-FFF2-40B4-BE49-F238E27FC236}">
                      <a16:creationId xmlns:a16="http://schemas.microsoft.com/office/drawing/2014/main" id="{56FB7DAB-BE89-467B-BC63-7EC77AFF37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65121" y="5513233"/>
                  <a:ext cx="1431935" cy="363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28 – 29 ส.ค.66</a:t>
                  </a:r>
                </a:p>
              </p:txBody>
            </p:sp>
          </p:grpSp>
          <p:grpSp>
            <p:nvGrpSpPr>
              <p:cNvPr id="305" name="กลุ่ม 304">
                <a:extLst>
                  <a:ext uri="{FF2B5EF4-FFF2-40B4-BE49-F238E27FC236}">
                    <a16:creationId xmlns:a16="http://schemas.microsoft.com/office/drawing/2014/main" id="{B2F14522-B5C6-490E-857A-9FADEA3E742B}"/>
                  </a:ext>
                </a:extLst>
              </p:cNvPr>
              <p:cNvGrpSpPr/>
              <p:nvPr/>
            </p:nvGrpSpPr>
            <p:grpSpPr>
              <a:xfrm>
                <a:off x="2880908" y="4840144"/>
                <a:ext cx="383266" cy="369332"/>
                <a:chOff x="603739" y="4320864"/>
                <a:chExt cx="383266" cy="369332"/>
              </a:xfrm>
            </p:grpSpPr>
            <p:cxnSp>
              <p:nvCxnSpPr>
                <p:cNvPr id="306" name="ตัวเชื่อมต่อตรง 70">
                  <a:extLst>
                    <a:ext uri="{FF2B5EF4-FFF2-40B4-BE49-F238E27FC236}">
                      <a16:creationId xmlns:a16="http://schemas.microsoft.com/office/drawing/2014/main" id="{AF1B2ECE-FD59-4345-9F7D-849E6426B26D}"/>
                    </a:ext>
                  </a:extLst>
                </p:cNvPr>
                <p:cNvCxnSpPr/>
                <p:nvPr/>
              </p:nvCxnSpPr>
              <p:spPr bwMode="auto">
                <a:xfrm>
                  <a:off x="781221" y="450848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7" name="กลุ่ม 306">
                  <a:extLst>
                    <a:ext uri="{FF2B5EF4-FFF2-40B4-BE49-F238E27FC236}">
                      <a16:creationId xmlns:a16="http://schemas.microsoft.com/office/drawing/2014/main" id="{EDDC2FFC-7016-4324-B9BA-AD17BFA20D4A}"/>
                    </a:ext>
                  </a:extLst>
                </p:cNvPr>
                <p:cNvGrpSpPr/>
                <p:nvPr/>
              </p:nvGrpSpPr>
              <p:grpSpPr>
                <a:xfrm>
                  <a:off x="603739" y="4320864"/>
                  <a:ext cx="383266" cy="369332"/>
                  <a:chOff x="-1267051" y="1840477"/>
                  <a:chExt cx="383266" cy="369332"/>
                </a:xfrm>
              </p:grpSpPr>
              <p:sp>
                <p:nvSpPr>
                  <p:cNvPr id="308" name="วงรี 307">
                    <a:extLst>
                      <a:ext uri="{FF2B5EF4-FFF2-40B4-BE49-F238E27FC236}">
                        <a16:creationId xmlns:a16="http://schemas.microsoft.com/office/drawing/2014/main" id="{C6036B21-6FE5-469E-9C97-8A123CA1CF6A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09" name="กล่องข้อความ 308">
                    <a:extLst>
                      <a:ext uri="{FF2B5EF4-FFF2-40B4-BE49-F238E27FC236}">
                        <a16:creationId xmlns:a16="http://schemas.microsoft.com/office/drawing/2014/main" id="{C3FB8CF0-4E98-4761-9799-64DE71DD1A20}"/>
                      </a:ext>
                    </a:extLst>
                  </p:cNvPr>
                  <p:cNvSpPr txBox="1"/>
                  <p:nvPr/>
                </p:nvSpPr>
                <p:spPr>
                  <a:xfrm>
                    <a:off x="-1267051" y="1840477"/>
                    <a:ext cx="383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16</a:t>
                    </a:r>
                  </a:p>
                </p:txBody>
              </p:sp>
            </p:grpSp>
          </p:grpSp>
        </p:grpSp>
        <p:grpSp>
          <p:nvGrpSpPr>
            <p:cNvPr id="14337" name="กลุ่ม 14336">
              <a:extLst>
                <a:ext uri="{FF2B5EF4-FFF2-40B4-BE49-F238E27FC236}">
                  <a16:creationId xmlns:a16="http://schemas.microsoft.com/office/drawing/2014/main" id="{608312A9-4A8F-4D8C-8F0A-6E9D76FA49A1}"/>
                </a:ext>
              </a:extLst>
            </p:cNvPr>
            <p:cNvGrpSpPr/>
            <p:nvPr/>
          </p:nvGrpSpPr>
          <p:grpSpPr>
            <a:xfrm>
              <a:off x="1573516" y="4841025"/>
              <a:ext cx="1107127" cy="1214749"/>
              <a:chOff x="1573516" y="4841025"/>
              <a:chExt cx="1107127" cy="1214749"/>
            </a:xfrm>
          </p:grpSpPr>
          <p:grpSp>
            <p:nvGrpSpPr>
              <p:cNvPr id="32" name="กลุ่ม 31">
                <a:extLst>
                  <a:ext uri="{FF2B5EF4-FFF2-40B4-BE49-F238E27FC236}">
                    <a16:creationId xmlns:a16="http://schemas.microsoft.com/office/drawing/2014/main" id="{758E4F90-04F5-43C1-9DFD-31C88EC10B68}"/>
                  </a:ext>
                </a:extLst>
              </p:cNvPr>
              <p:cNvGrpSpPr/>
              <p:nvPr/>
            </p:nvGrpSpPr>
            <p:grpSpPr>
              <a:xfrm>
                <a:off x="1573516" y="5184171"/>
                <a:ext cx="1107127" cy="871603"/>
                <a:chOff x="8357302" y="5494099"/>
                <a:chExt cx="1362618" cy="1072743"/>
              </a:xfrm>
            </p:grpSpPr>
            <p:sp>
              <p:nvSpPr>
                <p:cNvPr id="172" name="TextBox 163">
                  <a:extLst>
                    <a:ext uri="{FF2B5EF4-FFF2-40B4-BE49-F238E27FC236}">
                      <a16:creationId xmlns:a16="http://schemas.microsoft.com/office/drawing/2014/main" id="{819A38BB-0A88-4E17-B3D3-9320FAB178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57302" y="5792617"/>
                  <a:ext cx="1362618" cy="5260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ทูลเกล้า ฯ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32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ร่าง พ.ร.บ. 66</a:t>
                  </a:r>
                  <a:endParaRPr kumimoji="0" lang="th-TH" altLang="th-TH" sz="1188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  <p:pic>
              <p:nvPicPr>
                <p:cNvPr id="173" name="Picture 2" descr="C:\Users\Thawatchai\Pictures\250px-Garuda_Emblem_of_Thailand_(Broad_wings)_svg.png">
                  <a:extLst>
                    <a:ext uri="{FF2B5EF4-FFF2-40B4-BE49-F238E27FC236}">
                      <a16:creationId xmlns:a16="http://schemas.microsoft.com/office/drawing/2014/main" id="{84446EE7-BD8A-46DE-8A46-77D82DACEC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90503" y="6257037"/>
                  <a:ext cx="428483" cy="309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" name="TextBox 166">
                  <a:extLst>
                    <a:ext uri="{FF2B5EF4-FFF2-40B4-BE49-F238E27FC236}">
                      <a16:creationId xmlns:a16="http://schemas.microsoft.com/office/drawing/2014/main" id="{FFD67E30-6DBE-44BB-921C-AD7CE09DC0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568983" y="5494099"/>
                  <a:ext cx="905035" cy="378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5 ก.ย.66</a:t>
                  </a:r>
                </a:p>
              </p:txBody>
            </p:sp>
          </p:grpSp>
          <p:grpSp>
            <p:nvGrpSpPr>
              <p:cNvPr id="310" name="กลุ่ม 309">
                <a:extLst>
                  <a:ext uri="{FF2B5EF4-FFF2-40B4-BE49-F238E27FC236}">
                    <a16:creationId xmlns:a16="http://schemas.microsoft.com/office/drawing/2014/main" id="{A564B1E3-75CA-45E5-877B-FB4EE860839F}"/>
                  </a:ext>
                </a:extLst>
              </p:cNvPr>
              <p:cNvGrpSpPr/>
              <p:nvPr/>
            </p:nvGrpSpPr>
            <p:grpSpPr>
              <a:xfrm>
                <a:off x="1975738" y="4841025"/>
                <a:ext cx="383266" cy="369332"/>
                <a:chOff x="603739" y="4320864"/>
                <a:chExt cx="383266" cy="369332"/>
              </a:xfrm>
            </p:grpSpPr>
            <p:cxnSp>
              <p:nvCxnSpPr>
                <p:cNvPr id="311" name="ตัวเชื่อมต่อตรง 70">
                  <a:extLst>
                    <a:ext uri="{FF2B5EF4-FFF2-40B4-BE49-F238E27FC236}">
                      <a16:creationId xmlns:a16="http://schemas.microsoft.com/office/drawing/2014/main" id="{367DEC16-65F8-478B-BD65-3429FE0C3BC6}"/>
                    </a:ext>
                  </a:extLst>
                </p:cNvPr>
                <p:cNvCxnSpPr/>
                <p:nvPr/>
              </p:nvCxnSpPr>
              <p:spPr bwMode="auto">
                <a:xfrm>
                  <a:off x="781221" y="450848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2" name="กลุ่ม 311">
                  <a:extLst>
                    <a:ext uri="{FF2B5EF4-FFF2-40B4-BE49-F238E27FC236}">
                      <a16:creationId xmlns:a16="http://schemas.microsoft.com/office/drawing/2014/main" id="{CD1D3F0C-6A6E-47BF-9ED7-1B258FB68CAF}"/>
                    </a:ext>
                  </a:extLst>
                </p:cNvPr>
                <p:cNvGrpSpPr/>
                <p:nvPr/>
              </p:nvGrpSpPr>
              <p:grpSpPr>
                <a:xfrm>
                  <a:off x="603739" y="4320864"/>
                  <a:ext cx="383266" cy="369332"/>
                  <a:chOff x="-1267051" y="1840477"/>
                  <a:chExt cx="383266" cy="369332"/>
                </a:xfrm>
              </p:grpSpPr>
              <p:sp>
                <p:nvSpPr>
                  <p:cNvPr id="313" name="วงรี 312">
                    <a:extLst>
                      <a:ext uri="{FF2B5EF4-FFF2-40B4-BE49-F238E27FC236}">
                        <a16:creationId xmlns:a16="http://schemas.microsoft.com/office/drawing/2014/main" id="{973AD8F0-9A9C-4AC3-9788-7A32A779FD2D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314" name="กล่องข้อความ 313">
                    <a:extLst>
                      <a:ext uri="{FF2B5EF4-FFF2-40B4-BE49-F238E27FC236}">
                        <a16:creationId xmlns:a16="http://schemas.microsoft.com/office/drawing/2014/main" id="{91151616-EFBC-447F-BAD4-E9F1475E778B}"/>
                      </a:ext>
                    </a:extLst>
                  </p:cNvPr>
                  <p:cNvSpPr txBox="1"/>
                  <p:nvPr/>
                </p:nvSpPr>
                <p:spPr>
                  <a:xfrm>
                    <a:off x="-1267051" y="1840477"/>
                    <a:ext cx="383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17</a:t>
                    </a:r>
                  </a:p>
                </p:txBody>
              </p:sp>
            </p:grpSp>
          </p:grp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C879D53C-CE41-47AA-ACF5-40C4D998CE99}"/>
                </a:ext>
              </a:extLst>
            </p:cNvPr>
            <p:cNvGrpSpPr/>
            <p:nvPr/>
          </p:nvGrpSpPr>
          <p:grpSpPr>
            <a:xfrm>
              <a:off x="5992608" y="4867162"/>
              <a:ext cx="844501" cy="1608799"/>
              <a:chOff x="6197710" y="4867162"/>
              <a:chExt cx="844501" cy="1608799"/>
            </a:xfrm>
          </p:grpSpPr>
          <p:grpSp>
            <p:nvGrpSpPr>
              <p:cNvPr id="183" name="กลุ่ม 182">
                <a:extLst>
                  <a:ext uri="{FF2B5EF4-FFF2-40B4-BE49-F238E27FC236}">
                    <a16:creationId xmlns:a16="http://schemas.microsoft.com/office/drawing/2014/main" id="{EAB84B45-87DD-47AC-9511-E56521A4169F}"/>
                  </a:ext>
                </a:extLst>
              </p:cNvPr>
              <p:cNvGrpSpPr/>
              <p:nvPr/>
            </p:nvGrpSpPr>
            <p:grpSpPr>
              <a:xfrm>
                <a:off x="6197710" y="5209365"/>
                <a:ext cx="844501" cy="1266596"/>
                <a:chOff x="2812259" y="5485114"/>
                <a:chExt cx="1106758" cy="1558886"/>
              </a:xfrm>
            </p:grpSpPr>
            <p:sp>
              <p:nvSpPr>
                <p:cNvPr id="186" name="TextBox 73">
                  <a:extLst>
                    <a:ext uri="{FF2B5EF4-FFF2-40B4-BE49-F238E27FC236}">
                      <a16:creationId xmlns:a16="http://schemas.microsoft.com/office/drawing/2014/main" id="{107B2CA2-CFE2-4471-8A28-90E9DC1499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2259" y="5485114"/>
                  <a:ext cx="1099785" cy="4214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16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เม.ย.66</a:t>
                  </a:r>
                </a:p>
              </p:txBody>
            </p:sp>
            <p:sp>
              <p:nvSpPr>
                <p:cNvPr id="187" name="TextBox 98">
                  <a:extLst>
                    <a:ext uri="{FF2B5EF4-FFF2-40B4-BE49-F238E27FC236}">
                      <a16:creationId xmlns:a16="http://schemas.microsoft.com/office/drawing/2014/main" id="{309A5D3B-A317-4D06-BDE9-C2C0021EE3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64520" y="5772094"/>
                  <a:ext cx="1054497" cy="12719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ts val="121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th-TH" altLang="th-TH" sz="146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ตร. ทราบรายละเอียด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21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th-TH" altLang="th-TH" sz="146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rPr>
                    <a:t>งบประมาณจากสำนักงบประมาณ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ts val="121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th-TH" altLang="th-TH" sz="14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257" name="กลุ่ม 256">
                <a:extLst>
                  <a:ext uri="{FF2B5EF4-FFF2-40B4-BE49-F238E27FC236}">
                    <a16:creationId xmlns:a16="http://schemas.microsoft.com/office/drawing/2014/main" id="{B5705A92-15EF-48E9-86BD-D5E891193DF3}"/>
                  </a:ext>
                </a:extLst>
              </p:cNvPr>
              <p:cNvGrpSpPr/>
              <p:nvPr/>
            </p:nvGrpSpPr>
            <p:grpSpPr>
              <a:xfrm>
                <a:off x="6468685" y="4867162"/>
                <a:ext cx="383266" cy="369332"/>
                <a:chOff x="603739" y="4320864"/>
                <a:chExt cx="383266" cy="369332"/>
              </a:xfrm>
            </p:grpSpPr>
            <p:cxnSp>
              <p:nvCxnSpPr>
                <p:cNvPr id="265" name="ตัวเชื่อมต่อตรง 70">
                  <a:extLst>
                    <a:ext uri="{FF2B5EF4-FFF2-40B4-BE49-F238E27FC236}">
                      <a16:creationId xmlns:a16="http://schemas.microsoft.com/office/drawing/2014/main" id="{10040305-962D-4EC3-9479-EF5CD1DD0EA6}"/>
                    </a:ext>
                  </a:extLst>
                </p:cNvPr>
                <p:cNvCxnSpPr/>
                <p:nvPr/>
              </p:nvCxnSpPr>
              <p:spPr bwMode="auto">
                <a:xfrm>
                  <a:off x="781221" y="4508489"/>
                  <a:ext cx="0" cy="180427"/>
                </a:xfrm>
                <a:prstGeom prst="line">
                  <a:avLst/>
                </a:prstGeom>
                <a:ln w="28575">
                  <a:solidFill>
                    <a:srgbClr val="3333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6" name="กลุ่ม 265">
                  <a:extLst>
                    <a:ext uri="{FF2B5EF4-FFF2-40B4-BE49-F238E27FC236}">
                      <a16:creationId xmlns:a16="http://schemas.microsoft.com/office/drawing/2014/main" id="{DBCA2C4B-1365-4D9F-8583-B8BE51D3D561}"/>
                    </a:ext>
                  </a:extLst>
                </p:cNvPr>
                <p:cNvGrpSpPr/>
                <p:nvPr/>
              </p:nvGrpSpPr>
              <p:grpSpPr>
                <a:xfrm>
                  <a:off x="603739" y="4320864"/>
                  <a:ext cx="383266" cy="369332"/>
                  <a:chOff x="-1267051" y="1840477"/>
                  <a:chExt cx="383266" cy="369332"/>
                </a:xfrm>
              </p:grpSpPr>
              <p:sp>
                <p:nvSpPr>
                  <p:cNvPr id="268" name="วงรี 267">
                    <a:extLst>
                      <a:ext uri="{FF2B5EF4-FFF2-40B4-BE49-F238E27FC236}">
                        <a16:creationId xmlns:a16="http://schemas.microsoft.com/office/drawing/2014/main" id="{DDB780A3-C3E4-4023-86D9-91C686B2F177}"/>
                      </a:ext>
                    </a:extLst>
                  </p:cNvPr>
                  <p:cNvSpPr/>
                  <p:nvPr/>
                </p:nvSpPr>
                <p:spPr>
                  <a:xfrm>
                    <a:off x="-1208616" y="1887657"/>
                    <a:ext cx="251366" cy="251366"/>
                  </a:xfrm>
                  <a:prstGeom prst="ellipse">
                    <a:avLst/>
                  </a:prstGeom>
                  <a:solidFill>
                    <a:srgbClr val="3333FF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269" name="กล่องข้อความ 268">
                    <a:extLst>
                      <a:ext uri="{FF2B5EF4-FFF2-40B4-BE49-F238E27FC236}">
                        <a16:creationId xmlns:a16="http://schemas.microsoft.com/office/drawing/2014/main" id="{0F548943-20E8-4EFB-9BF2-0953F4ECDB11}"/>
                      </a:ext>
                    </a:extLst>
                  </p:cNvPr>
                  <p:cNvSpPr txBox="1"/>
                  <p:nvPr/>
                </p:nvSpPr>
                <p:spPr>
                  <a:xfrm>
                    <a:off x="-1267051" y="1840477"/>
                    <a:ext cx="383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 panose="020F0502020204030204"/>
                        <a:ea typeface="+mn-ea"/>
                        <a:cs typeface="Cordia New" panose="020B0304020202020204" pitchFamily="34" charset="-34"/>
                      </a:rPr>
                      <a:t>13</a:t>
                    </a:r>
                  </a:p>
                </p:txBody>
              </p:sp>
            </p:grpSp>
          </p:grpSp>
        </p:grpSp>
      </p:grpSp>
      <p:sp>
        <p:nvSpPr>
          <p:cNvPr id="246" name="TextBox 66">
            <a:extLst>
              <a:ext uri="{FF2B5EF4-FFF2-40B4-BE49-F238E27FC236}">
                <a16:creationId xmlns:a16="http://schemas.microsoft.com/office/drawing/2014/main" id="{F3251F5F-FF44-405D-A492-D53CBA74F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59" y="4468999"/>
            <a:ext cx="1100950" cy="29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3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18-25 ต.ค.65</a:t>
            </a:r>
          </a:p>
        </p:txBody>
      </p:sp>
      <p:sp>
        <p:nvSpPr>
          <p:cNvPr id="4" name="ดาว: 5 แฉก 3">
            <a:extLst>
              <a:ext uri="{FF2B5EF4-FFF2-40B4-BE49-F238E27FC236}">
                <a16:creationId xmlns:a16="http://schemas.microsoft.com/office/drawing/2014/main" id="{B07AF05B-D7B6-CF01-1C9E-3CA61F138F23}"/>
              </a:ext>
            </a:extLst>
          </p:cNvPr>
          <p:cNvSpPr/>
          <p:nvPr/>
        </p:nvSpPr>
        <p:spPr>
          <a:xfrm>
            <a:off x="5930797" y="2779986"/>
            <a:ext cx="375145" cy="375145"/>
          </a:xfrm>
          <a:prstGeom prst="star5">
            <a:avLst/>
          </a:prstGeom>
          <a:solidFill>
            <a:srgbClr val="FC2E2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ดาว: 5 แฉก 17">
            <a:extLst>
              <a:ext uri="{FF2B5EF4-FFF2-40B4-BE49-F238E27FC236}">
                <a16:creationId xmlns:a16="http://schemas.microsoft.com/office/drawing/2014/main" id="{F9452D79-8522-21F9-7A0F-6CAED8B355C3}"/>
              </a:ext>
            </a:extLst>
          </p:cNvPr>
          <p:cNvSpPr/>
          <p:nvPr/>
        </p:nvSpPr>
        <p:spPr>
          <a:xfrm>
            <a:off x="3326584" y="3328255"/>
            <a:ext cx="375145" cy="375145"/>
          </a:xfrm>
          <a:prstGeom prst="star5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7" name="กล่องข้อความ 246">
            <a:extLst>
              <a:ext uri="{FF2B5EF4-FFF2-40B4-BE49-F238E27FC236}">
                <a16:creationId xmlns:a16="http://schemas.microsoft.com/office/drawing/2014/main" id="{E195D942-F6B8-4CA7-9F5E-1C28521CA9CC}"/>
              </a:ext>
            </a:extLst>
          </p:cNvPr>
          <p:cNvSpPr txBox="1"/>
          <p:nvPr/>
        </p:nvSpPr>
        <p:spPr>
          <a:xfrm>
            <a:off x="8764776" y="0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4.3</a:t>
            </a:r>
          </a:p>
        </p:txBody>
      </p:sp>
      <p:sp>
        <p:nvSpPr>
          <p:cNvPr id="21" name="ตัวแทนหมายเลขสไลด์ 20">
            <a:extLst>
              <a:ext uri="{FF2B5EF4-FFF2-40B4-BE49-F238E27FC236}">
                <a16:creationId xmlns:a16="http://schemas.microsoft.com/office/drawing/2014/main" id="{04B21607-72A9-C285-3C95-E00962DC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3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4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6BECF9A6-12EC-CEF8-4925-157C3F6D3361}"/>
              </a:ext>
            </a:extLst>
          </p:cNvPr>
          <p:cNvSpPr txBox="1"/>
          <p:nvPr/>
        </p:nvSpPr>
        <p:spPr>
          <a:xfrm>
            <a:off x="73152" y="82761"/>
            <a:ext cx="9665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กระบวนการจัดทำคำของบประมาณรายจ่ายประจำปีงบประมาณ พ.ศ.2567 ของ ตร.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E1C58-58B5-55E3-CD91-3AE8269B7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642"/>
            <a:ext cx="9906000" cy="5757013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71189BC-63B4-430E-81B8-5AA9F0DB3F3C}"/>
              </a:ext>
            </a:extLst>
          </p:cNvPr>
          <p:cNvSpPr txBox="1"/>
          <p:nvPr/>
        </p:nvSpPr>
        <p:spPr>
          <a:xfrm>
            <a:off x="8778844" y="-14068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4.3.1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5C60579-3057-D368-8098-BA8DC128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1903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>
            <a:extLst>
              <a:ext uri="{FF2B5EF4-FFF2-40B4-BE49-F238E27FC236}">
                <a16:creationId xmlns:a16="http://schemas.microsoft.com/office/drawing/2014/main" id="{DED6346E-E89C-4D5C-B28A-EC1C942F2A74}"/>
              </a:ext>
            </a:extLst>
          </p:cNvPr>
          <p:cNvSpPr/>
          <p:nvPr/>
        </p:nvSpPr>
        <p:spPr>
          <a:xfrm>
            <a:off x="234950" y="153988"/>
            <a:ext cx="9478963" cy="488950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5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DA6D941-508D-494A-A4DB-2F59FCA1F1B7}"/>
              </a:ext>
            </a:extLst>
          </p:cNvPr>
          <p:cNvSpPr txBox="1"/>
          <p:nvPr/>
        </p:nvSpPr>
        <p:spPr>
          <a:xfrm>
            <a:off x="692150" y="118560"/>
            <a:ext cx="8569325" cy="603250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marL="0" marR="0" lvl="0" indent="0" algn="ctr" defTabSz="3895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2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หลักเกณฑ์การตั้งคำขอ รายจ่ายลงทุนปี 2567 ของ ตร.</a:t>
            </a:r>
          </a:p>
        </p:txBody>
      </p:sp>
      <p:sp>
        <p:nvSpPr>
          <p:cNvPr id="2052" name="สี่เหลี่ยมผืนผ้า 6">
            <a:extLst>
              <a:ext uri="{FF2B5EF4-FFF2-40B4-BE49-F238E27FC236}">
                <a16:creationId xmlns:a16="http://schemas.microsoft.com/office/drawing/2014/main" id="{6CD6717C-CB57-4642-8E5B-97C5C1279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694350"/>
            <a:ext cx="9478963" cy="645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 defTabSz="38893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8893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8893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8893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8893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889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889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889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889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สอดคล้องยุทธศาสตร์ชาติ 20 ปี, แผนพัฒนาฯ 12 , แผนแม่บท, การปฏิรูป ตร. , ประโยชน์ประเทศชาติ และ ประชาชนส่วนรวม , เป้าหมายชัดเจนเป็นรูปธรรม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งบพับรายจ่ายลงทุนทุกรายการ ให้ตั้งคำขอปี 2567 รองรับไว้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วงเงินตั้งแต่ 1,000 ลบ.ขึ้นไป เสนอ ครม. อนุมัติ (สกบ. รายจ่ายลงทุน , สทส. คอมพิวเตอร์)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ผ่านตามข้อกฎหมายก่อนตั้งคำขอ เช่น ผังเมือง สิ่งแวดล้อม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(EIA)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คอม(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CIO)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เกิน 100 ลบ. และ </a:t>
            </a:r>
            <a:r>
              <a:rPr kumimoji="0" lang="th-TH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การบริหารความเสี่ยงวงเงินตั้งแต่ 500 ล้านบาทขึ้นไป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หลีกเลี่ยงการตั้งงบผูกพันข้ามปีงบประมาณ ให้ย่อยโครงการเป็นระยะในแต่ละปีแทน (เฟส)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หากมีความจำเป็นต้องตั้งงบรายการผูกพัน ให้ตั้งคำขอ ปีแรก 20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ของโครงการ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กรอบอนุญาต ประโยชน์ใช้สอย ความคุ้มค่า แสดงสถานภาพที่มีอยู่เดิม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มีความพร้อมในระดับที่สูง คุณลักษณะเฉพาะปัจจุบัน, แบบรูปรายการ, ราคากลาง,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TOR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 สถานที่/พื้นที่, กรอบอัตราครุภัณฑ์, ราคามาตรฐานสำนักงบประมาณ ราคาปัจจุบัน จัดหาครั้งสุดท้าย ครุภัณฑ์ต้องมีขายในท้องตลาด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หากจัดซื้อตรงต่างประเทศต้องยืนยันว่าส่งของได้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9. </a:t>
            </a:r>
            <a:r>
              <a:rPr kumimoji="0" lang="th-TH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เน้นจัดหาทดแทน เฉพาะที่ใช้การไม่ได้หรือซ่อมไม่คุ้มค่า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รถยนต์ 12 ปี, </a:t>
            </a:r>
            <a:r>
              <a:rPr kumimoji="0" lang="th-TH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จยย. 7 ปี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,คอมพิวเตอร์ 7 ปี, สิ่งก่อสร้าง 35 ปีขึ้นไป มีภาพถ่ายประกอบ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10. หน่วยจัดลำดับความสำคัญ (เฉพาะรายการปีเดียว + ผูกพันใหม่) ดังนี้ 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1) หน่วยปฏิบัติ(บช.น., ภ.1-9)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400 ลบ./บช. </a:t>
            </a:r>
            <a:r>
              <a:rPr kumimoji="0" lang="th-TH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ต้องกระจายงบให้ครบถ้วนทุกหน่วยในสังกัด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2) หน่วย สง.ผบ.ตร.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=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ลบ./หน่วย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3) หน่วยเฉพาะทาง(เจ้าภาพกิจกรรม) 11 หน่วย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เพิ่มขึ้น ร้อยละ 30 ลบ./บช. ของปี 66</a:t>
            </a:r>
          </a:p>
          <a:p>
            <a:pPr marL="304800" marR="0" lvl="0" indent="-304800" algn="thaiDist" defTabSz="388938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(ภ.9, บช.ก., ปส., ส., สตม., ตชด., สพฐ.ตร., สทส., ศ., นรต. และ รพ.ตร.)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239A965-A260-12E1-D862-F7CE4B9A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47</a:t>
            </a:fld>
            <a:endParaRPr lang="th-TH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61703" y="590312"/>
            <a:ext cx="683446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0645" algn="l"/>
                <a:tab pos="162052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มอบหมายหน่วยงานที่เกี่ยวข้องรับผิดชอบ </a:t>
            </a:r>
            <a:r>
              <a:rPr kumimoji="0" lang="th-TH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ดังนี้ 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760111" y="155575"/>
            <a:ext cx="8859545" cy="1150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D82539A-D235-4C5E-A346-5E63443B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7" y="152000"/>
            <a:ext cx="901820" cy="889466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F743910-880F-486C-BE7C-1678ACDE0C02}"/>
              </a:ext>
            </a:extLst>
          </p:cNvPr>
          <p:cNvSpPr/>
          <p:nvPr/>
        </p:nvSpPr>
        <p:spPr>
          <a:xfrm>
            <a:off x="645142" y="1343537"/>
            <a:ext cx="8738191" cy="91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0645" algn="l"/>
                <a:tab pos="1620520" algn="l"/>
              </a:tabLst>
              <a:defRPr/>
            </a:pPr>
            <a:r>
              <a:rPr kumimoji="0" lang="th-TH" sz="3200" b="1" i="0" u="sng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สงป.</a:t>
            </a:r>
            <a:r>
              <a:rPr kumimoji="0" lang="th-TH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ภาพรวมคำขอ ประสานสำนักงบประมาณ กำหนดรูปแบบ </a:t>
            </a:r>
          </a:p>
          <a:p>
            <a:pPr marL="0" marR="0" lvl="1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0645" algn="l"/>
                <a:tab pos="1620520" algn="l"/>
              </a:tabLst>
              <a:defRPr/>
            </a:pPr>
            <a:r>
              <a:rPr kumimoji="0" lang="th-TH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หลักเกณฑ์ วันจัดส่งข้อมูลให้สอดคล้องกับปฏิทินงบประมาณ 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A91BFF2-933E-4E7B-B00B-96A8BE9B93BF}"/>
              </a:ext>
            </a:extLst>
          </p:cNvPr>
          <p:cNvGrpSpPr/>
          <p:nvPr/>
        </p:nvGrpSpPr>
        <p:grpSpPr>
          <a:xfrm>
            <a:off x="171229" y="2232697"/>
            <a:ext cx="9648652" cy="978473"/>
            <a:chOff x="218364" y="1286363"/>
            <a:chExt cx="9648652" cy="978473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F69B5626-DBD2-4854-8D5B-D95B135F8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64" y="1428791"/>
              <a:ext cx="1174141" cy="633926"/>
            </a:xfrm>
            <a:prstGeom prst="rect">
              <a:avLst/>
            </a:prstGeom>
          </p:spPr>
        </p:pic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C94DABEB-4252-4C2F-82E5-16EFB8419C06}"/>
                </a:ext>
              </a:extLst>
            </p:cNvPr>
            <p:cNvSpPr txBox="1"/>
            <p:nvPr/>
          </p:nvSpPr>
          <p:spPr>
            <a:xfrm>
              <a:off x="1395527" y="1286363"/>
              <a:ext cx="8471489" cy="978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sng" strike="noStrike" kern="1200" cap="none" spc="3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สยศ.ตร.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: 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ทบทวนปรับปรุงเพิ่มเติม วิสัยทัศน์ พันธกิจ เป้าหมาย กลยุทธ   </a:t>
              </a:r>
            </a:p>
            <a:p>
              <a:pPr marL="0" marR="0" lvl="1" indent="0" algn="l" defTabSz="4572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   ผลผลิต/โครงการ กิจกรรม ตัวชี้วัดผลสำเร็จหน่วยงาน ตร. </a:t>
              </a: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FEC3FAFF-0E56-47ED-B6DA-B40BDD04612D}"/>
              </a:ext>
            </a:extLst>
          </p:cNvPr>
          <p:cNvGrpSpPr/>
          <p:nvPr/>
        </p:nvGrpSpPr>
        <p:grpSpPr>
          <a:xfrm>
            <a:off x="156196" y="3642003"/>
            <a:ext cx="9578622" cy="1529175"/>
            <a:chOff x="203331" y="2695669"/>
            <a:chExt cx="9578622" cy="1529175"/>
          </a:xfrm>
        </p:grpSpPr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2F167AB8-3855-40F4-8A87-CD9F1E396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656"/>
            <a:stretch/>
          </p:blipFill>
          <p:spPr>
            <a:xfrm>
              <a:off x="7865681" y="2695669"/>
              <a:ext cx="1916272" cy="1508000"/>
            </a:xfrm>
            <a:prstGeom prst="rect">
              <a:avLst/>
            </a:prstGeom>
          </p:spPr>
        </p:pic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D7091D7F-5B66-47F7-9F98-03BAD1D001DC}"/>
                </a:ext>
              </a:extLst>
            </p:cNvPr>
            <p:cNvSpPr txBox="1"/>
            <p:nvPr/>
          </p:nvSpPr>
          <p:spPr>
            <a:xfrm>
              <a:off x="203331" y="3179045"/>
              <a:ext cx="8002904" cy="1045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ts val="3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สทส.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: 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วิเคราะห์/จัดลำดับความสำคัญความต้องการรายจ่ายลงทุน   </a:t>
              </a:r>
            </a:p>
            <a:p>
              <a:pPr marL="0" marR="0" lvl="1" indent="0" algn="l" defTabSz="457200" rtl="0" eaLnBrk="1" fontAlgn="auto" latinLnBrk="0" hangingPunct="1">
                <a:lnSpc>
                  <a:spcPts val="3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(เฉพาะรายการครุภัณฑ์คอมพิวเตอร์ และระบบเทคโนโลยีฯ)</a:t>
              </a:r>
              <a:endParaRPr kumimoji="0" lang="en-US" sz="3200" b="1" i="0" u="none" strike="noStrike" kern="1200" cap="none" spc="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27E1AB7D-A67B-4E6A-9821-DF656BE31599}"/>
              </a:ext>
            </a:extLst>
          </p:cNvPr>
          <p:cNvGrpSpPr/>
          <p:nvPr/>
        </p:nvGrpSpPr>
        <p:grpSpPr>
          <a:xfrm>
            <a:off x="139330" y="3211171"/>
            <a:ext cx="8200968" cy="806034"/>
            <a:chOff x="186465" y="2264837"/>
            <a:chExt cx="8200968" cy="806034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B4A0DDC2-C92A-4ABE-B914-F9E147CB1AB9}"/>
                </a:ext>
              </a:extLst>
            </p:cNvPr>
            <p:cNvSpPr txBox="1"/>
            <p:nvPr/>
          </p:nvSpPr>
          <p:spPr>
            <a:xfrm>
              <a:off x="1861703" y="2447441"/>
              <a:ext cx="6525730" cy="571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ts val="3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sng" strike="noStrike" kern="1200" cap="none" spc="3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สกพ.(อต.)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: 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จัดทำงบประมาณรายการบุคลากรภาครัฐ </a:t>
              </a:r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B6060AD2-73D8-43F8-9892-A8F1A43F0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465" y="2264837"/>
              <a:ext cx="1684870" cy="806034"/>
            </a:xfrm>
            <a:prstGeom prst="rect">
              <a:avLst/>
            </a:prstGeom>
          </p:spPr>
        </p:pic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2FDF8C4-71FF-4391-BFC2-05164AE933A0}"/>
              </a:ext>
            </a:extLst>
          </p:cNvPr>
          <p:cNvGrpSpPr/>
          <p:nvPr/>
        </p:nvGrpSpPr>
        <p:grpSpPr>
          <a:xfrm>
            <a:off x="315383" y="5096838"/>
            <a:ext cx="9313105" cy="1111441"/>
            <a:chOff x="362518" y="4150504"/>
            <a:chExt cx="9313105" cy="1111441"/>
          </a:xfrm>
        </p:grpSpPr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230E8838-5405-4CFF-9BCC-87D7A4B5C4CA}"/>
                </a:ext>
              </a:extLst>
            </p:cNvPr>
            <p:cNvSpPr txBox="1"/>
            <p:nvPr/>
          </p:nvSpPr>
          <p:spPr>
            <a:xfrm>
              <a:off x="1831074" y="4216146"/>
              <a:ext cx="7844549" cy="1045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457200" rtl="0" eaLnBrk="1" fontAlgn="auto" latinLnBrk="0" hangingPunct="1">
                <a:lnSpc>
                  <a:spcPts val="3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sng" strike="noStrike" kern="1200" cap="none" spc="3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สกบ.</a:t>
              </a:r>
              <a:r>
                <a:rPr kumimoji="0" lang="en-US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: </a:t>
              </a: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วิเคราะห์ /จัดลำดับความสำคัญความต้องการรายจ่ายลงทุน </a:t>
              </a:r>
            </a:p>
            <a:p>
              <a:pPr marL="0" marR="0" lvl="1" indent="0" algn="l" defTabSz="457200" rtl="0" eaLnBrk="1" fontAlgn="auto" latinLnBrk="0" hangingPunct="1">
                <a:lnSpc>
                  <a:spcPts val="3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50645" algn="l"/>
                  <a:tab pos="1620520" algn="l"/>
                </a:tabLst>
                <a:defRPr/>
              </a:pPr>
              <a:r>
                <a:rPr kumimoji="0" lang="th-TH" sz="3200" b="1" i="0" u="none" strike="noStrike" kern="1200" cap="none" spc="3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         (ยกเว้น ครุภัณฑ์คอมพิวเตอร์ และระบบเทคโนโลยีฯ)</a:t>
              </a:r>
              <a:endParaRPr kumimoji="0" lang="en-US" sz="3200" b="1" i="0" u="none" strike="noStrike" kern="1200" cap="none" spc="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D307C584-44FC-41DF-A436-EBEC04B78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71" t="8070" r="7994" b="9532"/>
            <a:stretch/>
          </p:blipFill>
          <p:spPr>
            <a:xfrm>
              <a:off x="362518" y="4150504"/>
              <a:ext cx="1465063" cy="910594"/>
            </a:xfrm>
            <a:prstGeom prst="rect">
              <a:avLst/>
            </a:prstGeom>
          </p:spPr>
        </p:pic>
      </p:grp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B683BFDF-3B55-4E4A-A72D-F4EDFC122096}"/>
              </a:ext>
            </a:extLst>
          </p:cNvPr>
          <p:cNvSpPr txBox="1"/>
          <p:nvPr/>
        </p:nvSpPr>
        <p:spPr>
          <a:xfrm>
            <a:off x="623270" y="6213127"/>
            <a:ext cx="8845734" cy="57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0645" algn="l"/>
                <a:tab pos="1620520" algn="l"/>
              </a:tabLst>
              <a:defRPr/>
            </a:pPr>
            <a:r>
              <a:rPr kumimoji="0" lang="th-TH" sz="3200" b="1" i="0" u="sng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หน่วยเจ้าภาพผลผลิต/โครงการ</a:t>
            </a:r>
            <a:r>
              <a:rPr kumimoji="0" lang="th-TH" sz="3200" b="1" i="0" u="none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ตรวจสอบ วิเคราะห์คำขอทุกงบรายจ่าย </a:t>
            </a:r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F0C30623-4066-4CFD-9EED-B021CBAEC781}"/>
              </a:ext>
            </a:extLst>
          </p:cNvPr>
          <p:cNvSpPr/>
          <p:nvPr/>
        </p:nvSpPr>
        <p:spPr>
          <a:xfrm>
            <a:off x="76911" y="1234078"/>
            <a:ext cx="9742969" cy="5503340"/>
          </a:xfrm>
          <a:prstGeom prst="roundRect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9217ECF-4014-8BDE-89DC-6D5619408D86}"/>
              </a:ext>
            </a:extLst>
          </p:cNvPr>
          <p:cNvSpPr/>
          <p:nvPr/>
        </p:nvSpPr>
        <p:spPr>
          <a:xfrm>
            <a:off x="362518" y="41993"/>
            <a:ext cx="9360255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300"/>
              </a:lnSpc>
              <a:defRPr/>
            </a:pPr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 ตร. ลง 6 ต.ค.65 ท้ายหนังสือ สงป.ด่วนที่สุด ที่ 0010.122/5835 ลง 4 ต.ค.65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8E7FE08-4D12-F65F-1D50-6AD5B0CF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83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100F5B17-33D9-E8D8-E23F-CE6F77B1DC72}"/>
              </a:ext>
            </a:extLst>
          </p:cNvPr>
          <p:cNvGrpSpPr/>
          <p:nvPr/>
        </p:nvGrpSpPr>
        <p:grpSpPr>
          <a:xfrm>
            <a:off x="100584" y="73152"/>
            <a:ext cx="9686544" cy="6647688"/>
            <a:chOff x="100584" y="73152"/>
            <a:chExt cx="9686544" cy="6647688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38DD3DE0-1384-EA63-ABF4-2CC26E99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2820" y="1572768"/>
              <a:ext cx="4834308" cy="51297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32242431-DEEF-5907-879E-439810951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0000"/>
                      </a14:imgEffect>
                    </a14:imgLayer>
                  </a14:imgProps>
                </a:ext>
              </a:extLst>
            </a:blip>
            <a:srcRect l="3692"/>
            <a:stretch/>
          </p:blipFill>
          <p:spPr>
            <a:xfrm>
              <a:off x="100584" y="73152"/>
              <a:ext cx="4815840" cy="66476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745E6BD-533F-FCA2-187E-D5CF1D1CF6DD}"/>
                </a:ext>
              </a:extLst>
            </p:cNvPr>
            <p:cNvSpPr txBox="1"/>
            <p:nvPr/>
          </p:nvSpPr>
          <p:spPr>
            <a:xfrm>
              <a:off x="5020056" y="219456"/>
              <a:ext cx="4767072" cy="1477328"/>
            </a:xfrm>
            <a:prstGeom prst="rect">
              <a:avLst/>
            </a:prstGeom>
            <a:solidFill>
              <a:srgbClr val="8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ผบ.ตร. กำหนดประชุม </a:t>
              </a:r>
              <a:r>
                <a:rPr lang="th-TH" sz="3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คก</a:t>
              </a:r>
              <a:r>
                <a:rPr lang="th-TH" sz="3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ก.คำขอปี 2567</a:t>
              </a:r>
            </a:p>
            <a:p>
              <a:pPr algn="ctr"/>
              <a:r>
                <a:rPr lang="th-TH" sz="3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28-30 พ.ย.65 เวลา 09.00 น. เป็นต้นไป</a:t>
              </a:r>
            </a:p>
            <a:p>
              <a:pPr algn="ctr"/>
              <a:r>
                <a:rPr lang="th-TH" sz="3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(ผ่านระบบ </a:t>
              </a:r>
              <a:r>
                <a:rPr lang="en-US" sz="3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VTC.) </a:t>
              </a:r>
              <a:r>
                <a:rPr lang="th-TH" sz="3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ณ ศปก.ตร.</a:t>
              </a:r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B19C7B79-458E-645F-9055-ACF2D21F7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98037" y="219456"/>
              <a:ext cx="1181003" cy="1477328"/>
            </a:xfrm>
            <a:prstGeom prst="rect">
              <a:avLst/>
            </a:prstGeom>
          </p:spPr>
        </p:pic>
      </p:grpSp>
      <p:sp>
        <p:nvSpPr>
          <p:cNvPr id="10" name="ตัวแทนหมายเลขสไลด์ 9">
            <a:extLst>
              <a:ext uri="{FF2B5EF4-FFF2-40B4-BE49-F238E27FC236}">
                <a16:creationId xmlns:a16="http://schemas.microsoft.com/office/drawing/2014/main" id="{970D2722-54CF-6171-98BA-9492E766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F13A-5A15-4626-B4FC-A9284221502E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855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208583" y="2420889"/>
            <a:ext cx="7776576" cy="1622552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856657" y="2514766"/>
            <a:ext cx="6633945" cy="14468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2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4401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defRPr/>
            </a:pPr>
            <a:r>
              <a:rPr lang="en-US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เรื่องเพื่อทราบ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B7A128F5-332A-E3AF-9D63-EA65FCB8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4870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b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ผบ.ตร.(บร)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091D82D-D465-4DBD-A732-0FB1AFBB8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95" y="57620"/>
            <a:ext cx="2694666" cy="337138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7FA4059-F7C1-1C3E-6A1C-C623C09A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7333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95997"/>
            <a:ext cx="5904656" cy="117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defRPr/>
            </a:pP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นิรันดร เหลื่อมศรี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ผบ.ตร.(บร4)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lvl="0" algn="ctr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16E25A-16B3-48DE-B1F3-46D3401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25" y="138332"/>
            <a:ext cx="2815150" cy="35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BDD5A3BE-7594-EB01-7485-0525FD3E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3404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95997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ธัชชัย 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นี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ละบุตร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ผบ.ตร.(บร5)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lvl="0" algn="ctr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9ED2B8-FF41-407E-B69D-9F142E85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40" y="98843"/>
            <a:ext cx="2875632" cy="3597154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C7861BF3-1F9A-6B79-06C0-59A60F1D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5337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E15F9196-45C0-4AE2-9C97-D8BB87CDA2A2}"/>
              </a:ext>
            </a:extLst>
          </p:cNvPr>
          <p:cNvGrpSpPr/>
          <p:nvPr/>
        </p:nvGrpSpPr>
        <p:grpSpPr>
          <a:xfrm>
            <a:off x="1064712" y="2745747"/>
            <a:ext cx="7776576" cy="1366506"/>
            <a:chOff x="1064712" y="1940885"/>
            <a:chExt cx="7776576" cy="1366506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1064712" y="1940885"/>
              <a:ext cx="7776576" cy="1366506"/>
            </a:xfrm>
            <a:prstGeom prst="roundRect">
              <a:avLst/>
            </a:prstGeom>
            <a:solidFill>
              <a:srgbClr val="E7FFFF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3">
                <a:defRPr/>
              </a:pPr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" name="TextBox 6"/>
            <p:cNvSpPr txBox="1"/>
            <p:nvPr/>
          </p:nvSpPr>
          <p:spPr>
            <a:xfrm>
              <a:off x="1532621" y="2239417"/>
              <a:ext cx="6840760" cy="76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23">
                <a:defRPr/>
              </a:pPr>
              <a:r>
                <a:rPr lang="th-TH" sz="4401" b="1" u="sng" dirty="0">
                  <a:solidFill>
                    <a:srgbClr val="0000CC"/>
                  </a:solidFill>
                  <a:latin typeface="TH SarabunPSK" pitchFamily="34" charset="-34"/>
                  <a:cs typeface="TH SarabunPSK" pitchFamily="34" charset="-34"/>
                </a:rPr>
                <a:t>ปิดประชุม</a:t>
              </a:r>
              <a:endPara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E95E763-5C78-19F9-CAE2-741131D6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9432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/>
          <p:cNvSpPr txBox="1"/>
          <p:nvPr/>
        </p:nvSpPr>
        <p:spPr>
          <a:xfrm>
            <a:off x="966717" y="2702257"/>
            <a:ext cx="8939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rgbClr val="FF0000"/>
                </a:solidFill>
              </a:rPr>
              <a:t>สไลด์ที่ 34 ลงมา (สำรอง)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F0102E2-0A50-F7DF-D4D1-6257BEC9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1450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พล.ต.ท.โชคชัย เหลืองอ่อน</a:t>
            </a:r>
          </a:p>
          <a:p>
            <a:pPr algn="ctr" defTabSz="914423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ผบช.สงป.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4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เรื่องอื่น ๆ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92F3051-2C7B-4EED-BC4D-C1879A9D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541" y="0"/>
            <a:ext cx="2978173" cy="3568672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77BEC56E-79CA-3315-CE94-7B94B81E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8184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23">
              <a:lnSpc>
                <a:spcPts val="4200"/>
              </a:lnSpc>
              <a:defRPr/>
            </a:pPr>
            <a:r>
              <a:rPr lang="th-TH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พล.ต.ต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.ภาณุพงศ์ ชอบเพื่อน</a:t>
            </a:r>
          </a:p>
          <a:p>
            <a:pPr algn="ctr" defTabSz="914423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</a:t>
            </a:r>
            <a:r>
              <a:rPr lang="th-TH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ผบช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สงป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.(2)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4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เรื่องอื่น ๆ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10933" r="16112" b="20474"/>
          <a:stretch/>
        </p:blipFill>
        <p:spPr>
          <a:xfrm>
            <a:off x="3733799" y="314325"/>
            <a:ext cx="2404937" cy="3043236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910E4F9F-FB9B-FFDB-2128-ED403356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5002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285234" y="36816"/>
            <a:ext cx="5275803" cy="548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5235" y="62473"/>
            <a:ext cx="5275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6042E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กำหนดการลงโทษทางวินัยเกี่ยวกับงบประมาณพับไป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6" y="685085"/>
            <a:ext cx="8677274" cy="6126261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68FFBA00-0A96-6D10-7492-115A0461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18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13900" y="2333768"/>
            <a:ext cx="9376011" cy="20471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91320" y="2634075"/>
            <a:ext cx="9198590" cy="1446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สรุปรายงานผลการประชุมคณะกรรมการเร่งรัดและติดตาม</a:t>
            </a:r>
            <a:b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ผลการใช้จ่ายงบประมาณของ </a:t>
            </a:r>
            <a:r>
              <a:rPr lang="th-TH" sz="4401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</a:t>
            </a:r>
            <a: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เดือน ส.ค.65 (สงป.)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BD80A7F-40C4-BF4F-438C-BCFEA272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528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E4825B8-9CC7-4F75-B8D3-7F85FCF93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832" y="43160"/>
            <a:ext cx="7525512" cy="6771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สี่เหลี่ยมผืนผ้า 8"/>
          <p:cNvSpPr/>
          <p:nvPr/>
        </p:nvSpPr>
        <p:spPr>
          <a:xfrm>
            <a:off x="1106424" y="1467176"/>
            <a:ext cx="6528816" cy="57263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8667398" y="9553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2.1.1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96646F9D-9148-9087-8A64-A4A9979E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214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03697" y="1483791"/>
            <a:ext cx="9556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+mj-lt"/>
              <a:buAutoNum type="arabicPeriod"/>
            </a:pPr>
            <a:r>
              <a:rPr lang="th-TH" b="1" spc="-7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รายการปี 2564 คงเหลือ จำนวน 194 รายการ </a:t>
            </a:r>
            <a:r>
              <a:rPr lang="th-TH" b="1" spc="-1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5,799.5343 ล้านบาท ต้องเบิกจ่ายให้เสร็จสิ้น ก.ย.65 แต่เบิกจ่ายได้ </a:t>
            </a:r>
            <a:r>
              <a:rPr lang="en-US" b="1" spc="-1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34%</a:t>
            </a:r>
            <a:r>
              <a:rPr lang="th-TH" b="1" spc="-1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เท่านั้น งบอาจพับไป</a:t>
            </a:r>
            <a:r>
              <a:rPr lang="th-TH" b="1" spc="-1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จำนวนมาก ดังนั้น จึงให้ผู้บังคับบัญชาบริหารสัญญา วางแผนการตรวจรับให้เสร็จสิ้นภายในเดือน ก.ย.65 ห้ามขยายสัญญาต่อไป 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อีกยกเว้น มีความจำเป็น ให้หารือกับ สงป. เพื่อวางแผนการใช้งบประมาณปี 2566 ต่อไป</a:t>
            </a:r>
          </a:p>
          <a:p>
            <a:pPr marL="265113" indent="-265113">
              <a:buFont typeface="+mj-lt"/>
              <a:buAutoNum type="arabicPeriod"/>
            </a:pPr>
            <a:r>
              <a:rPr lang="th-TH" b="1" spc="-1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รายจ่ายลงทุนปี 2565 ให้ก่อหนี้ผูกพันภายในไตรมาสที่ 4 หากไม่สามารถก่อหนี้ผูกพันได้ทัน ให้รประสาน สงป. และ  สกบ. เพื่อหาทางแก้ปัญหา เสนอ ตร.พิจารณาว่าจะดำเนินการต่อไป หรือ จะส่งคืน ตร. เพื่อโอนเปลี่ยนแปลงงบประมาณเป็นรายการใหม่</a:t>
            </a:r>
          </a:p>
          <a:p>
            <a:pPr marL="265113" indent="-265113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กรณีหน่วยที่จัดหาเสร็จสิ้น มีงบประมาณเหลือจ่ายให้ส่งคืนงบประมาณให้ ตร. โดยเร็ว หากส่งคืนช้าเกินกว่า 7 วันให้ สงป.(งป.) ดึงงบประมาณกลับคืน เพื่อพิจารณา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เป็นค่าใช้จ่ายรายการที่เป็นประโยชน์ในภาพรวม ตร. ต่อไป</a:t>
            </a:r>
          </a:p>
          <a:p>
            <a:pPr marL="265113" indent="-265113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มอบหมายให้ พล.ต.ท.กิตติ์รัฐ พันธุ์เพ็ชร์ ผู้ช่วย ผบ.ตร.(บร 5) ควบคุม กำกับ ดูแล สั่งการให้เป็นไปด้วยความเรียบร้อย 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79995AD-6272-4E75-9AEE-904390F5A258}"/>
              </a:ext>
            </a:extLst>
          </p:cNvPr>
          <p:cNvSpPr txBox="1"/>
          <p:nvPr/>
        </p:nvSpPr>
        <p:spPr>
          <a:xfrm>
            <a:off x="70754" y="478236"/>
            <a:ext cx="8413370" cy="92589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พล.ต.อ.ปิยะ อุทาโย รอง ผบ.ตร. / ประธาน</a:t>
            </a:r>
          </a:p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คณะกรรมการเร่งรัดและติดตามผลการใช้จ่ายงบประมาณ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22 ส.ค.65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6995408" y="7237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2.1.2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4934F2C-6BB0-BD08-22D7-C5F4327C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213" y="211311"/>
            <a:ext cx="994687" cy="1239682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9B9D9BE-5043-C175-D82C-7B6788C8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22833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79995AD-6272-4E75-9AEE-904390F5A258}"/>
              </a:ext>
            </a:extLst>
          </p:cNvPr>
          <p:cNvSpPr txBox="1"/>
          <p:nvPr/>
        </p:nvSpPr>
        <p:spPr>
          <a:xfrm>
            <a:off x="113212" y="424430"/>
            <a:ext cx="8041510" cy="91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3169"/>
              </a:lnSpc>
              <a:defRPr/>
            </a:pPr>
            <a:r>
              <a:rPr lang="th-TH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พล.ต.ท.กิตติ์รัฐ พันธุ์เพ็ชร์ ผู้ช่วย ผบ.ตร. /รองประธาน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คณะกรรมการเร่งรัดและติดตามผลการใช้จ่ายงบประมาณ 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22 ส.ค.65 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621" y="115229"/>
            <a:ext cx="1031893" cy="1344805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85C125A-3709-4E0F-B802-8E75D158F20D}"/>
              </a:ext>
            </a:extLst>
          </p:cNvPr>
          <p:cNvSpPr txBox="1"/>
          <p:nvPr/>
        </p:nvSpPr>
        <p:spPr>
          <a:xfrm>
            <a:off x="7173352" y="24320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2.1.3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0" y="1508389"/>
            <a:ext cx="97475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+mj-lt"/>
              <a:buAutoNum type="arabicPeriod"/>
            </a:pPr>
            <a:r>
              <a:rPr lang="th-TH" sz="3400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ทุกหน่วยต้องเร่งรัดดำเนินการก่อหนี้ผูกพันและเบิกจ่าย ให้แล้วเสร็จภายในเดือน ก.ย.65 เพื่อไม่ให้ถูกพับไป ขณะนี้งบปี 2565 ในไตรมาสที่  4 คงเหลือ เวลาก่อหนี้ผูกพันและการเบิกจ่าย เพียง 1 เดือน 10 วัน (22 ส.ค.-30 ก.ย.65) </a:t>
            </a:r>
          </a:p>
          <a:p>
            <a:pPr marL="357188" indent="-357188">
              <a:buFont typeface="+mj-lt"/>
              <a:buAutoNum type="arabicPeriod"/>
            </a:pPr>
            <a:r>
              <a:rPr lang="th-TH" sz="3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หน่วยที่ก่อหนี้ผูกพันแล้ว มีงบเหลือจ่ายให้รีบส่งคืน ตร. ด่วน เพื่อจะนำไปจัดสรรในรายการที่มีความจำเป็นและเกิดประโยชน์ในภาพรวม ตร. ต่อไป</a:t>
            </a:r>
          </a:p>
          <a:p>
            <a:pPr marL="357188" indent="-357188">
              <a:buFont typeface="+mj-lt"/>
              <a:buAutoNum type="arabicPeriod"/>
            </a:pPr>
            <a:r>
              <a:rPr lang="th-TH" sz="3400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การบริหารงบประมาณเป็นตัวชี้วัดความสำเร็จของหัวหน้าหน่วยงาน หากหน่วยใดทำงบพับไป หัวหน้าหน่วยงานต้องรับผิดชอบต่องบประมาณในปีถัดไป</a:t>
            </a:r>
          </a:p>
          <a:p>
            <a:pPr marL="357188" indent="-357188">
              <a:buFont typeface="+mj-lt"/>
              <a:buAutoNum type="arabicPeriod"/>
            </a:pPr>
            <a:r>
              <a:rPr lang="th-TH" sz="3400" b="1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ให้ทุกหน่วยถือปฏิบัติตามมติ และข้อสั่งการของการประชุม คณะกรรมการเร่งรัดและติดตามผลการใช้จ่ายงบประมาณของ ตร.ทุกครั้ง</a:t>
            </a:r>
            <a:endParaRPr lang="en-US" sz="3400" b="1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2284B01-D3EF-3463-FE11-65784300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1741396"/>
      </p:ext>
    </p:extLst>
  </p:cSld>
  <p:clrMapOvr>
    <a:masterClrMapping/>
  </p:clrMapOvr>
  <p:transition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BFFFF"/>
        </a:solidFill>
        <a:ln w="28575">
          <a:solidFill>
            <a:srgbClr val="00B0F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อิออน">
  <a:themeElements>
    <a:clrScheme name="อิออน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อิออน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อิออน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20513</TotalTime>
  <Words>4354</Words>
  <Application>Microsoft Office PowerPoint</Application>
  <PresentationFormat>กระดาษ A4 (210x297 มม.)</PresentationFormat>
  <Paragraphs>1301</Paragraphs>
  <Slides>57</Slides>
  <Notes>15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5</vt:i4>
      </vt:variant>
      <vt:variant>
        <vt:lpstr>ชื่อเรื่องสไลด์</vt:lpstr>
      </vt:variant>
      <vt:variant>
        <vt:i4>57</vt:i4>
      </vt:variant>
    </vt:vector>
  </HeadingPairs>
  <TitlesOfParts>
    <vt:vector size="73" baseType="lpstr">
      <vt:lpstr>Angsana New</vt:lpstr>
      <vt:lpstr>Arial</vt:lpstr>
      <vt:lpstr>Calibri</vt:lpstr>
      <vt:lpstr>Calibri Light</vt:lpstr>
      <vt:lpstr>Century Gothic</vt:lpstr>
      <vt:lpstr>Tahoma</vt:lpstr>
      <vt:lpstr>TH Baijam</vt:lpstr>
      <vt:lpstr>TH Chakra Petch</vt:lpstr>
      <vt:lpstr>TH K2D July8</vt:lpstr>
      <vt:lpstr>TH SarabunPSK</vt:lpstr>
      <vt:lpstr>Wingdings 3</vt:lpstr>
      <vt:lpstr>2_ธีมของ Office</vt:lpstr>
      <vt:lpstr>1_อิออน</vt:lpstr>
      <vt:lpstr>ธีมของ Office</vt:lpstr>
      <vt:lpstr>1_ธีมของ Office</vt:lpstr>
      <vt:lpstr>3_ธีมของ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มาตรการการเร่งรัดการเบิกจ่ายงบประมาณและการใช้จ่ายภาครัฐ ประจำปีงบประมาณ พ.ศ.2566 (ยอดสะสม)</vt:lpstr>
      <vt:lpstr>ตร.กำหนดริเริ่มกระบวนการจัดซื้อจัดจ้าง ปี 2566 เป็น “วันอังคารที่ 26 ก.ค.65” 1. ท้ายประกาศมีคำว่า “ยกเลิกการจัดหาได้ หากไม่ได้รับการจัดสรรงบประมาณ” 2. ห้ามลงนามก่อหนี้ผูกพัน จนกว่า ตร.จะได้รับการจัดสรรงบประมาณ จากสำนักงบประมาณ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รายการขอกันเงินงบประมาณปี พ.ศ.2565 ไว้เบิกจ่ายเหลื่อมปี รอบ กันยายน 2565 ข้อมูล ณ วันที่ 11 พ.ย.65 กรณีสร้างเอกสารสำรองเงิน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Pol.Col.Panupong Chobpuan</dc:creator>
  <cp:lastModifiedBy>Admin</cp:lastModifiedBy>
  <cp:revision>723</cp:revision>
  <cp:lastPrinted>2022-11-22T03:18:13Z</cp:lastPrinted>
  <dcterms:created xsi:type="dcterms:W3CDTF">2020-07-02T00:02:41Z</dcterms:created>
  <dcterms:modified xsi:type="dcterms:W3CDTF">2022-11-22T03:35:05Z</dcterms:modified>
</cp:coreProperties>
</file>