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78" r:id="rId2"/>
    <p:sldId id="379" r:id="rId3"/>
    <p:sldId id="381" r:id="rId4"/>
    <p:sldId id="380" r:id="rId5"/>
    <p:sldId id="382" r:id="rId6"/>
  </p:sldIdLst>
  <p:sldSz cx="9906000" cy="6858000" type="A4"/>
  <p:notesSz cx="6883400" cy="100171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CC"/>
    <a:srgbClr val="AFE4FF"/>
    <a:srgbClr val="0000CC"/>
    <a:srgbClr val="FF00FF"/>
    <a:srgbClr val="FF9933"/>
    <a:srgbClr val="FFFFEB"/>
    <a:srgbClr val="800080"/>
    <a:srgbClr val="B9E8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สไตล์สีเข้ม 2 - เน้น 5/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สไตล์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สไตล์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8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32" y="706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73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nn Run" userId="88b00fc48a0f2f94" providerId="LiveId" clId="{CF531781-8C83-49C3-A9A6-975E7B7EB6B3}"/>
    <pc:docChg chg="custSel modSld">
      <pc:chgData name="Prinn Run" userId="88b00fc48a0f2f94" providerId="LiveId" clId="{CF531781-8C83-49C3-A9A6-975E7B7EB6B3}" dt="2017-09-07T04:41:03.864" v="44" actId="1035"/>
      <pc:docMkLst>
        <pc:docMk/>
      </pc:docMkLst>
      <pc:sldChg chg="addSp delSp modSp">
        <pc:chgData name="Prinn Run" userId="88b00fc48a0f2f94" providerId="LiveId" clId="{CF531781-8C83-49C3-A9A6-975E7B7EB6B3}" dt="2017-09-06T04:08:12.622" v="25" actId="692"/>
        <pc:sldMkLst>
          <pc:docMk/>
          <pc:sldMk cId="331403516" sldId="265"/>
        </pc:sldMkLst>
        <pc:picChg chg="add mod">
          <ac:chgData name="Prinn Run" userId="88b00fc48a0f2f94" providerId="LiveId" clId="{CF531781-8C83-49C3-A9A6-975E7B7EB6B3}" dt="2017-09-06T04:08:00.548" v="24" actId="692"/>
          <ac:picMkLst>
            <pc:docMk/>
            <pc:sldMk cId="331403516" sldId="265"/>
            <ac:picMk id="2" creationId="{21359DE7-03C1-42D5-B879-8DDED4B167CD}"/>
          </ac:picMkLst>
        </pc:picChg>
        <pc:picChg chg="add mod">
          <ac:chgData name="Prinn Run" userId="88b00fc48a0f2f94" providerId="LiveId" clId="{CF531781-8C83-49C3-A9A6-975E7B7EB6B3}" dt="2017-09-06T04:08:12.622" v="25" actId="692"/>
          <ac:picMkLst>
            <pc:docMk/>
            <pc:sldMk cId="331403516" sldId="265"/>
            <ac:picMk id="3" creationId="{DFCACEB4-5442-480C-B4A8-4D8D730A0F23}"/>
          </ac:picMkLst>
        </pc:picChg>
        <pc:picChg chg="del">
          <ac:chgData name="Prinn Run" userId="88b00fc48a0f2f94" providerId="LiveId" clId="{CF531781-8C83-49C3-A9A6-975E7B7EB6B3}" dt="2017-09-06T04:07:03.179" v="0" actId="478"/>
          <ac:picMkLst>
            <pc:docMk/>
            <pc:sldMk cId="331403516" sldId="265"/>
            <ac:picMk id="5" creationId="{D11BFB6B-2AF1-41E6-BED5-B72C0867FBBF}"/>
          </ac:picMkLst>
        </pc:picChg>
        <pc:picChg chg="del">
          <ac:chgData name="Prinn Run" userId="88b00fc48a0f2f94" providerId="LiveId" clId="{CF531781-8C83-49C3-A9A6-975E7B7EB6B3}" dt="2017-09-06T04:07:03.997" v="1" actId="478"/>
          <ac:picMkLst>
            <pc:docMk/>
            <pc:sldMk cId="331403516" sldId="265"/>
            <ac:picMk id="6" creationId="{A10838F8-B896-4B28-82D8-0EC8BB7FA692}"/>
          </ac:picMkLst>
        </pc:picChg>
      </pc:sldChg>
      <pc:sldChg chg="addSp delSp modSp">
        <pc:chgData name="Prinn Run" userId="88b00fc48a0f2f94" providerId="LiveId" clId="{CF531781-8C83-49C3-A9A6-975E7B7EB6B3}" dt="2017-09-07T04:41:03.864" v="44" actId="1035"/>
        <pc:sldMkLst>
          <pc:docMk/>
          <pc:sldMk cId="3393185381" sldId="266"/>
        </pc:sldMkLst>
        <pc:picChg chg="del">
          <ac:chgData name="Prinn Run" userId="88b00fc48a0f2f94" providerId="LiveId" clId="{CF531781-8C83-49C3-A9A6-975E7B7EB6B3}" dt="2017-09-07T04:40:54.300" v="29" actId="478"/>
          <ac:picMkLst>
            <pc:docMk/>
            <pc:sldMk cId="3393185381" sldId="266"/>
            <ac:picMk id="2" creationId="{D90213C3-FEDD-426F-B6CE-E1175494D752}"/>
          </ac:picMkLst>
        </pc:picChg>
        <pc:picChg chg="add mod">
          <ac:chgData name="Prinn Run" userId="88b00fc48a0f2f94" providerId="LiveId" clId="{CF531781-8C83-49C3-A9A6-975E7B7EB6B3}" dt="2017-09-07T04:41:03.864" v="44" actId="1035"/>
          <ac:picMkLst>
            <pc:docMk/>
            <pc:sldMk cId="3393185381" sldId="266"/>
            <ac:picMk id="3" creationId="{C268CF27-3449-4755-BE49-F119BD83A4C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82224" cy="501569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99593" y="3"/>
            <a:ext cx="2982223" cy="501569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BEAEEC2-B8DB-44AF-BAB1-722064EC729C}" type="datetimeFigureOut">
              <a:rPr lang="th-TH" smtClean="0"/>
              <a:t>19/10/60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1250950"/>
            <a:ext cx="48831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9" y="4820479"/>
            <a:ext cx="5505767" cy="3944311"/>
          </a:xfrm>
          <a:prstGeom prst="rect">
            <a:avLst/>
          </a:prstGeom>
        </p:spPr>
        <p:txBody>
          <a:bodyPr vert="horz" lIns="91368" tIns="45685" rIns="91368" bIns="45685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5" y="9515559"/>
            <a:ext cx="2982224" cy="501569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99593" y="9515559"/>
            <a:ext cx="2982223" cy="501569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C510C6E-75F2-4F97-9865-F577FCD032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390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-9525" y="366713"/>
            <a:ext cx="6513513" cy="45100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เรื่องที่ 2 แนวทางการบริหารงบประมาณปี 2560 ของ ตร.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811">
              <a:defRPr/>
            </a:pPr>
            <a:fld id="{2514C037-4F82-41DC-8320-A8D5573EC8C5}" type="slidenum">
              <a:rPr lang="th-TH" sz="1800" kern="0">
                <a:solidFill>
                  <a:sysClr val="windowText" lastClr="000000"/>
                </a:solidFill>
              </a:rPr>
              <a:pPr defTabSz="904811">
                <a:defRPr/>
              </a:pPr>
              <a:t>2</a:t>
            </a:fld>
            <a:endParaRPr lang="th-TH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285750" y="338138"/>
            <a:ext cx="6048375" cy="4187825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2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เรื่องที่ 2 แนวทางการบริหารงบประมาณปี 2560 ของ ตร.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9244">
              <a:defRPr/>
            </a:pPr>
            <a:fld id="{2514C037-4F82-41DC-8320-A8D5573EC8C5}" type="slidenum">
              <a:rPr lang="th-TH" sz="1800" kern="0">
                <a:solidFill>
                  <a:sysClr val="windowText" lastClr="000000"/>
                </a:solidFill>
              </a:rPr>
              <a:pPr defTabSz="909244">
                <a:defRPr/>
              </a:pPr>
              <a:t>5</a:t>
            </a:fld>
            <a:endParaRPr lang="th-TH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5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B901-5E6B-4CA0-9588-3C90D2726F2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6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89DB-CC70-447E-8D58-957DA72953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2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DBEA-1DE2-4B33-9E2D-E724FB7830F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C54B-62AB-4305-9B1B-58D44CCD76E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298-8F74-46CB-8B24-BC95E2B45DD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8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A417-F2C7-4688-83FC-EC14011A475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9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D74E-1E9E-4F60-96D5-1702425AC34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4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9AD9-C563-49D4-8674-2B4A9B10221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4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D8E-337E-43F0-BEB6-FCF39440398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DD86-D4D7-43BA-863B-A09570BB65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CED1-CFDD-4A57-9486-83970B7794E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0">
              <a:schemeClr val="accent2">
                <a:lumMod val="45000"/>
                <a:lumOff val="55000"/>
              </a:schemeClr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4EF6-F011-4BA0-9A2A-6F3733B1DC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19/10/60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6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B227-B3FC-4285-B84F-96AB94E56A5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828331" y="88086"/>
            <a:ext cx="9195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/>
              <a:t>หลักเกณฑ์การจัดสรร รายการค่าวัสดุน้ำมันเชื้อเพลิงและหล่อลื่นปี 2561 ของ ตร.</a:t>
            </a:r>
            <a:endParaRPr lang="th-TH" sz="3200" b="1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39849" y="98848"/>
            <a:ext cx="9685263" cy="494852"/>
          </a:xfrm>
          <a:prstGeom prst="roundRect">
            <a:avLst/>
          </a:prstGeom>
          <a:noFill/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2538" y="733303"/>
            <a:ext cx="4918946" cy="6023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182563" algn="thaiDi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th-TH" sz="2000" b="1" dirty="0" smtClean="0"/>
              <a:t>ปี 2560 ใช้สถานภาพรถยนต์และ จยย. จริง ปรากฏว่าเกิด</a:t>
            </a:r>
            <a:r>
              <a:rPr lang="th-TH" sz="2000" b="1" dirty="0"/>
              <a:t>ปัญหา</a:t>
            </a:r>
            <a:r>
              <a:rPr lang="th-TH" sz="2000" b="1" dirty="0" smtClean="0"/>
              <a:t>ความเหลื่อมล้ำในการจัดสรร เนื่องจากบางหน่วยไม่จำหน่ายรถที่ใช้การไม่ได้เพราะต้องการเงินค่าน้ำมัน ในขณะที่บางหน่วยจำหน่ายรถออกไปแล้ว ส่งผลให้ได้รับเงินน้อยกว่าหน่วยอื่นที่มีสถานีขนาดเท่ากัน </a:t>
            </a:r>
          </a:p>
          <a:p>
            <a:pPr marL="268288" indent="-182563" algn="thaiDi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th-TH" sz="2000" b="1" dirty="0" smtClean="0"/>
              <a:t>การแก้ปัญหาการจัดสรรค่าน้ำมันปี 2561 เพื่อให้เกิดความเป็นธรรมได้ใช้อัตราอนุญาตของกำลังพลของหน่วยเป็นฐานในการคิดจำนวนรถยนต์ และ จยย. เพื่อให้เป็นมาตรฐานเดียวกันทุกสถานีตำรวจ  ดังนี้</a:t>
            </a:r>
          </a:p>
          <a:p>
            <a:pPr marL="534988" indent="-173038" algn="thaiDist">
              <a:lnSpc>
                <a:spcPts val="2200"/>
              </a:lnSpc>
              <a:buFont typeface="+mj-lt"/>
              <a:buAutoNum type="arabicPeriod"/>
            </a:pPr>
            <a:r>
              <a:rPr lang="th-TH" sz="2000" b="1" dirty="0" smtClean="0"/>
              <a:t>กำลังพลอัตราอนุญาต 72 คน ต่อรถยนต์ 5 คัน และ จยย. 20 คัน เช่น สถานีตำรวจที่มีอัตราอนุญาต 144 คน จะมีรถยนต์ 10 คัน และ จยย. 40 คัน เป็นต้น</a:t>
            </a:r>
          </a:p>
          <a:p>
            <a:pPr marL="534988" indent="-173038" algn="thaiDist">
              <a:lnSpc>
                <a:spcPts val="2200"/>
              </a:lnSpc>
              <a:buFont typeface="+mj-lt"/>
              <a:buAutoNum type="arabicPeriod"/>
            </a:pPr>
            <a:r>
              <a:rPr lang="th-TH" sz="2000" b="1" dirty="0" smtClean="0"/>
              <a:t>สถานีตำรวจ บช.น. , สภ.เมือง และ สภ. ที่มีอัตราอนุญาต ตั้งแต่ 216 คนขึ้นไป รถยนต์ คิดอัตรา 3,600 บาท/คันต่อเดือน / จยย. อัตรา 1,600 บาทคัน/เดือน เนื่องจากเป็นสถานีที่มีขนาดใหญ่</a:t>
            </a:r>
          </a:p>
          <a:p>
            <a:pPr marL="534988" indent="-173038" algn="thaiDist">
              <a:lnSpc>
                <a:spcPts val="2200"/>
              </a:lnSpc>
              <a:buFont typeface="+mj-lt"/>
              <a:buAutoNum type="arabicPeriod"/>
            </a:pPr>
            <a:r>
              <a:rPr lang="th-TH" sz="2000" b="1" dirty="0" smtClean="0"/>
              <a:t>สถานีตำรวจอัตราอนุญาต 215 คนลงมา </a:t>
            </a:r>
            <a:r>
              <a:rPr lang="th-TH" sz="2000" b="1" dirty="0"/>
              <a:t>รถยนต์ คิดอัตรา </a:t>
            </a:r>
            <a:r>
              <a:rPr lang="th-TH" sz="2000" b="1" dirty="0" smtClean="0"/>
              <a:t>2,250 </a:t>
            </a:r>
            <a:r>
              <a:rPr lang="th-TH" sz="2000" b="1" dirty="0"/>
              <a:t>บาท/คันต่อเดือน / จยย. อัตรา </a:t>
            </a:r>
            <a:r>
              <a:rPr lang="th-TH" sz="2000" b="1" dirty="0" smtClean="0"/>
              <a:t>1,000 </a:t>
            </a:r>
            <a:r>
              <a:rPr lang="th-TH" sz="2000" b="1" dirty="0"/>
              <a:t>บาทคัน/</a:t>
            </a:r>
            <a:r>
              <a:rPr lang="th-TH" sz="2000" b="1" dirty="0" smtClean="0"/>
              <a:t>เดือน</a:t>
            </a:r>
          </a:p>
          <a:p>
            <a:pPr marL="534988" indent="-173038" algn="thaiDist">
              <a:lnSpc>
                <a:spcPts val="2200"/>
              </a:lnSpc>
              <a:buFont typeface="+mj-lt"/>
              <a:buAutoNum type="arabicPeriod"/>
            </a:pPr>
            <a:r>
              <a:rPr lang="th-TH" sz="2000" b="1" dirty="0" smtClean="0"/>
              <a:t>สถานีตำรวจใน 3 </a:t>
            </a:r>
            <a:r>
              <a:rPr lang="th-TH" sz="2000" b="1" dirty="0"/>
              <a:t>จชต. รถยนต์ คิดอัตรา </a:t>
            </a:r>
            <a:r>
              <a:rPr lang="th-TH" sz="2000" b="1" dirty="0" smtClean="0"/>
              <a:t>1,350 </a:t>
            </a:r>
            <a:r>
              <a:rPr lang="th-TH" sz="2000" b="1" dirty="0"/>
              <a:t>บาท/คันต่อเดือน / จยย. อัตรา </a:t>
            </a:r>
            <a:r>
              <a:rPr lang="th-TH" sz="2000" b="1" dirty="0" smtClean="0"/>
              <a:t>600 </a:t>
            </a:r>
            <a:r>
              <a:rPr lang="th-TH" sz="2000" b="1" dirty="0"/>
              <a:t>บาทคัน/</a:t>
            </a:r>
            <a:r>
              <a:rPr lang="th-TH" sz="2000" b="1" dirty="0" smtClean="0"/>
              <a:t>เดือน เนื่องจากได้รับงบโครงการเพิ่มประสิทธิภาพแก้ไขปัญหา จชต. ด้วยอีกทางหนึ่ง</a:t>
            </a:r>
            <a:endParaRPr lang="th-TH" sz="2000" b="1" dirty="0"/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 rotWithShape="1">
          <a:blip r:embed="rId2"/>
          <a:srcRect l="9689" r="10047" b="843"/>
          <a:stretch/>
        </p:blipFill>
        <p:spPr>
          <a:xfrm>
            <a:off x="5080013" y="733304"/>
            <a:ext cx="4779233" cy="3114077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3"/>
          <a:srcRect l="10481" r="10047" b="1245"/>
          <a:stretch/>
        </p:blipFill>
        <p:spPr>
          <a:xfrm>
            <a:off x="5080013" y="3866214"/>
            <a:ext cx="4825987" cy="29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/>
          <p:cNvSpPr/>
          <p:nvPr/>
        </p:nvSpPr>
        <p:spPr>
          <a:xfrm>
            <a:off x="85059" y="42525"/>
            <a:ext cx="9615366" cy="848539"/>
          </a:xfrm>
          <a:prstGeom prst="roundRect">
            <a:avLst/>
          </a:prstGeom>
          <a:solidFill>
            <a:srgbClr val="FF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/>
          </p:nvPr>
        </p:nvGraphicFramePr>
        <p:xfrm>
          <a:off x="4756807" y="951923"/>
          <a:ext cx="5010281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509">
                  <a:extLst>
                    <a:ext uri="{9D8B030D-6E8A-4147-A177-3AD203B41FA5}">
                      <a16:colId xmlns="" xmlns:a16="http://schemas.microsoft.com/office/drawing/2014/main" val="2278981431"/>
                    </a:ext>
                  </a:extLst>
                </a:gridCol>
                <a:gridCol w="1275347">
                  <a:extLst>
                    <a:ext uri="{9D8B030D-6E8A-4147-A177-3AD203B41FA5}">
                      <a16:colId xmlns="" xmlns:a16="http://schemas.microsoft.com/office/drawing/2014/main" val="2194887674"/>
                    </a:ext>
                  </a:extLst>
                </a:gridCol>
                <a:gridCol w="1513425">
                  <a:extLst>
                    <a:ext uri="{9D8B030D-6E8A-4147-A177-3AD203B41FA5}">
                      <a16:colId xmlns="" xmlns:a16="http://schemas.microsoft.com/office/drawing/2014/main" val="3965851281"/>
                    </a:ext>
                  </a:extLst>
                </a:gridCol>
              </a:tblGrid>
              <a:tr h="389462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อัตราอนุญาต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รถยนต์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707434402"/>
                  </a:ext>
                </a:extLst>
              </a:tr>
              <a:tr h="1584268">
                <a:tc>
                  <a:txBody>
                    <a:bodyPr/>
                    <a:lstStyle/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 4 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   </a:t>
                      </a:r>
                      <a:r>
                        <a:rPr lang="th-TH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5%)</a:t>
                      </a:r>
                      <a:endParaRPr lang="th-TH" sz="2700" b="1" dirty="0">
                        <a:solidFill>
                          <a:srgbClr val="99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ปป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:48 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 </a:t>
                      </a:r>
                      <a:r>
                        <a:rPr lang="th-TH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(66%)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สืบ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 8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คน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(11%) </a:t>
                      </a:r>
                      <a:endParaRPr lang="th-TH" sz="2700" b="1" dirty="0">
                        <a:solidFill>
                          <a:srgbClr val="99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สอบ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4 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 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(5%)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จร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 8 </a:t>
                      </a:r>
                      <a:r>
                        <a:rPr lang="th-TH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</a:t>
                      </a:r>
                      <a:r>
                        <a:rPr lang="en-US" sz="27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7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(11%)</a:t>
                      </a:r>
                      <a:endParaRPr lang="th-TH" sz="2700" b="1" dirty="0">
                        <a:solidFill>
                          <a:srgbClr val="99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สายงาน 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สายงาน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1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  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2 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คัน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ปป 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5 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คัน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สืบ  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คัน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สอบ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2 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คัน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จร</a:t>
                      </a:r>
                      <a:r>
                        <a:rPr lang="en-US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 6 </a:t>
                      </a: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5664162"/>
                  </a:ext>
                </a:extLst>
              </a:tr>
              <a:tr h="276520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th-TH" sz="26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 คน/สถานีย่อย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5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20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76022162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-88908" y="1001960"/>
            <a:ext cx="4697319" cy="2647391"/>
            <a:chOff x="492" y="4101114"/>
            <a:chExt cx="4697319" cy="2647391"/>
          </a:xfrm>
        </p:grpSpPr>
        <p:grpSp>
          <p:nvGrpSpPr>
            <p:cNvPr id="80" name="Group 79"/>
            <p:cNvGrpSpPr/>
            <p:nvPr/>
          </p:nvGrpSpPr>
          <p:grpSpPr>
            <a:xfrm>
              <a:off x="492" y="4101114"/>
              <a:ext cx="4697319" cy="2647391"/>
              <a:chOff x="5081751" y="323069"/>
              <a:chExt cx="4697319" cy="2647391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378626" y="740418"/>
                <a:ext cx="4216127" cy="2134345"/>
                <a:chOff x="468778" y="4168992"/>
                <a:chExt cx="4216127" cy="2134345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3191" y="5103508"/>
                  <a:ext cx="856461" cy="641518"/>
                </a:xfrm>
                <a:prstGeom prst="rect">
                  <a:avLst/>
                </a:prstGeom>
              </p:spPr>
            </p:pic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84329" y="5703624"/>
                  <a:ext cx="722123" cy="545791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5954" y="4785950"/>
                  <a:ext cx="1239206" cy="637419"/>
                </a:xfrm>
                <a:prstGeom prst="rect">
                  <a:avLst/>
                </a:prstGeom>
              </p:spPr>
            </p:pic>
            <p:sp>
              <p:nvSpPr>
                <p:cNvPr id="49" name="Oval 48"/>
                <p:cNvSpPr/>
                <p:nvPr/>
              </p:nvSpPr>
              <p:spPr>
                <a:xfrm>
                  <a:off x="468778" y="4352963"/>
                  <a:ext cx="1533731" cy="1479224"/>
                </a:xfrm>
                <a:prstGeom prst="ellipse">
                  <a:avLst/>
                </a:prstGeom>
                <a:noFill/>
                <a:ln w="28575">
                  <a:solidFill>
                    <a:srgbClr val="FF00FF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711609" y="5200974"/>
                  <a:ext cx="171393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รถยนต์ </a:t>
                  </a:r>
                  <a:r>
                    <a:rPr lang="en-US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= 5 </a:t>
                  </a:r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คัน</a:t>
                  </a: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2750864" y="5780117"/>
                  <a:ext cx="162897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จยย. </a:t>
                  </a:r>
                  <a:r>
                    <a:rPr lang="en-US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= 20 </a:t>
                  </a:r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คัน</a:t>
                  </a:r>
                </a:p>
              </p:txBody>
            </p:sp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6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8921" y="4168992"/>
                  <a:ext cx="666445" cy="941486"/>
                </a:xfrm>
                <a:prstGeom prst="rect">
                  <a:avLst/>
                </a:prstGeom>
              </p:spPr>
            </p:pic>
            <p:sp>
              <p:nvSpPr>
                <p:cNvPr id="54" name="TextBox 53"/>
                <p:cNvSpPr txBox="1"/>
                <p:nvPr/>
              </p:nvSpPr>
              <p:spPr>
                <a:xfrm>
                  <a:off x="2453300" y="4223183"/>
                  <a:ext cx="2231605" cy="995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2300"/>
                    </a:lnSpc>
                  </a:pPr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กำลังพล </a:t>
                  </a:r>
                  <a:r>
                    <a:rPr lang="en-US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= 72 </a:t>
                  </a:r>
                  <a:r>
                    <a:rPr lang="th-TH" sz="28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นาย</a:t>
                  </a:r>
                </a:p>
                <a:p>
                  <a:pPr>
                    <a:lnSpc>
                      <a:spcPts val="2300"/>
                    </a:lnSpc>
                  </a:pP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 อก</a:t>
                  </a:r>
                  <a:r>
                    <a:rPr lang="en-US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4</a:t>
                  </a: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, ปป</a:t>
                  </a:r>
                  <a:r>
                    <a:rPr lang="en-US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48, สืบ</a:t>
                  </a:r>
                  <a:r>
                    <a:rPr lang="en-US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8,    </a:t>
                  </a:r>
                </a:p>
                <a:p>
                  <a:pPr>
                    <a:lnSpc>
                      <a:spcPts val="2300"/>
                    </a:lnSpc>
                  </a:pP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 สอบ</a:t>
                  </a:r>
                  <a:r>
                    <a:rPr lang="en-US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4</a:t>
                  </a: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, จร</a:t>
                  </a:r>
                  <a:r>
                    <a:rPr lang="en-US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8 </a:t>
                  </a:r>
                  <a:r>
                    <a: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คน</a:t>
                  </a:r>
                </a:p>
              </p:txBody>
            </p:sp>
            <p:cxnSp>
              <p:nvCxnSpPr>
                <p:cNvPr id="57" name="Straight Connector 56"/>
                <p:cNvCxnSpPr>
                  <a:cxnSpLocks/>
                </p:cNvCxnSpPr>
                <p:nvPr/>
              </p:nvCxnSpPr>
              <p:spPr>
                <a:xfrm>
                  <a:off x="1563512" y="5291107"/>
                  <a:ext cx="719727" cy="67503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cxnSpLocks/>
                </p:cNvCxnSpPr>
                <p:nvPr/>
              </p:nvCxnSpPr>
              <p:spPr>
                <a:xfrm flipV="1">
                  <a:off x="1805523" y="4566300"/>
                  <a:ext cx="499488" cy="256043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cxnSpLocks/>
                </p:cNvCxnSpPr>
                <p:nvPr/>
              </p:nvCxnSpPr>
              <p:spPr>
                <a:xfrm>
                  <a:off x="1585284" y="5423369"/>
                  <a:ext cx="678823" cy="486446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Rectangle: Rounded Corners 75"/>
              <p:cNvSpPr/>
              <p:nvPr/>
            </p:nvSpPr>
            <p:spPr>
              <a:xfrm>
                <a:off x="5298303" y="323069"/>
                <a:ext cx="4172711" cy="2647391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081751" y="356396"/>
                <a:ext cx="46973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 สถานีย่อย </a:t>
                </a:r>
                <a:r>
                  <a:rPr lang="en-US" sz="24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1 </a:t>
                </a:r>
                <a:r>
                  <a:rPr lang="th-TH" sz="24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เขตตรวจ </a:t>
                </a:r>
                <a:r>
                  <a:rPr lang="en-US" sz="24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1 </a:t>
                </a:r>
                <a:r>
                  <a:rPr lang="th-TH" sz="24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จุดบริการ ปชช.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58760" y="4779702"/>
              <a:ext cx="1024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2400" b="1" u="sng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สถานีย่อย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90013" y="5846509"/>
              <a:ext cx="838691" cy="325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th-TH" sz="2800" b="1" u="sng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72 คน</a:t>
              </a:r>
            </a:p>
          </p:txBody>
        </p:sp>
      </p:grpSp>
      <p:graphicFrame>
        <p:nvGraphicFramePr>
          <p:cNvPr id="94" name="Table 93"/>
          <p:cNvGraphicFramePr>
            <a:graphicFrameLocks noGrp="1"/>
          </p:cNvGraphicFramePr>
          <p:nvPr>
            <p:extLst/>
          </p:nvPr>
        </p:nvGraphicFramePr>
        <p:xfrm>
          <a:off x="4764576" y="3722959"/>
          <a:ext cx="5010280" cy="29746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7484">
                  <a:extLst>
                    <a:ext uri="{9D8B030D-6E8A-4147-A177-3AD203B41FA5}">
                      <a16:colId xmlns="" xmlns:a16="http://schemas.microsoft.com/office/drawing/2014/main" val="2278981431"/>
                    </a:ext>
                  </a:extLst>
                </a:gridCol>
                <a:gridCol w="1214650">
                  <a:extLst>
                    <a:ext uri="{9D8B030D-6E8A-4147-A177-3AD203B41FA5}">
                      <a16:colId xmlns="" xmlns:a16="http://schemas.microsoft.com/office/drawing/2014/main" val="842070199"/>
                    </a:ext>
                  </a:extLst>
                </a:gridCol>
                <a:gridCol w="1293523">
                  <a:extLst>
                    <a:ext uri="{9D8B030D-6E8A-4147-A177-3AD203B41FA5}">
                      <a16:colId xmlns="" xmlns:a16="http://schemas.microsoft.com/office/drawing/2014/main" val="2194887674"/>
                    </a:ext>
                  </a:extLst>
                </a:gridCol>
                <a:gridCol w="1534623">
                  <a:extLst>
                    <a:ext uri="{9D8B030D-6E8A-4147-A177-3AD203B41FA5}">
                      <a16:colId xmlns="" xmlns:a16="http://schemas.microsoft.com/office/drawing/2014/main" val="3965851281"/>
                    </a:ext>
                  </a:extLst>
                </a:gridCol>
              </a:tblGrid>
              <a:tr h="5209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 คน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1 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เขตตรวจ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5 คัน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20 คัน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3425248"/>
                  </a:ext>
                </a:extLst>
              </a:tr>
              <a:tr h="382456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5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20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14824377"/>
                  </a:ext>
                </a:extLst>
              </a:tr>
              <a:tr h="371824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1.25 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6.25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25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0851900"/>
                  </a:ext>
                </a:extLst>
              </a:tr>
              <a:tr h="382146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1.38 </a:t>
                      </a: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6.94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27.7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72019952"/>
                  </a:ext>
                </a:extLst>
              </a:tr>
              <a:tr h="403101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1.66 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8.33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33.3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5916122"/>
                  </a:ext>
                </a:extLst>
              </a:tr>
              <a:tr h="360261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144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10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40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17443770"/>
                  </a:ext>
                </a:extLst>
              </a:tr>
              <a:tr h="360261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288 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เขต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 20 คัน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th-TH" sz="2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จยย. 80 คัน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77407709"/>
                  </a:ext>
                </a:extLst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97050" y="27286"/>
            <a:ext cx="96033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th-TH" sz="2800" b="1" dirty="0">
                <a:solidFill>
                  <a:srgbClr val="0000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เกณฑ์คิดกรอบอัตรายานพาหนะของ สถานีตำรวจ โดยคำนวณจากอัตรากำลังพลอนุญาต </a:t>
            </a:r>
          </a:p>
          <a:p>
            <a:pPr algn="ctr">
              <a:lnSpc>
                <a:spcPts val="2700"/>
              </a:lnSpc>
            </a:pPr>
            <a:r>
              <a:rPr lang="th-TH" sz="2800" b="1" dirty="0">
                <a:solidFill>
                  <a:srgbClr val="0000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และคำนวณ จำนวนสถานีย่อย/เขตตรวจ/จุดบริการ ปชช. สำหรับการจัดสรรงบประมาณปี 2561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4679" y="3767669"/>
            <a:ext cx="4155791" cy="3012854"/>
            <a:chOff x="300718" y="1069765"/>
            <a:chExt cx="4155791" cy="3012854"/>
          </a:xfrm>
        </p:grpSpPr>
        <p:grpSp>
          <p:nvGrpSpPr>
            <p:cNvPr id="13" name="Group 12"/>
            <p:cNvGrpSpPr/>
            <p:nvPr/>
          </p:nvGrpSpPr>
          <p:grpSpPr>
            <a:xfrm>
              <a:off x="300718" y="1069765"/>
              <a:ext cx="4155791" cy="3012854"/>
              <a:chOff x="300718" y="1069765"/>
              <a:chExt cx="4155791" cy="3012854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300718" y="1069765"/>
                <a:ext cx="4155676" cy="3012854"/>
                <a:chOff x="300718" y="665720"/>
                <a:chExt cx="4155676" cy="301285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00642" y="1438808"/>
                  <a:ext cx="2493153" cy="1495892"/>
                </a:xfrm>
                <a:prstGeom prst="rect">
                  <a:avLst/>
                </a:prstGeom>
              </p:spPr>
            </p:pic>
            <p:sp>
              <p:nvSpPr>
                <p:cNvPr id="28" name="Rectangle: Rounded Corners 27"/>
                <p:cNvSpPr/>
                <p:nvPr/>
              </p:nvSpPr>
              <p:spPr>
                <a:xfrm>
                  <a:off x="300718" y="665720"/>
                  <a:ext cx="4155676" cy="2924852"/>
                </a:xfrm>
                <a:prstGeom prst="roundRect">
                  <a:avLst/>
                </a:prstGeom>
                <a:noFill/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1824758" y="1323672"/>
                  <a:ext cx="118494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h-TH" sz="2800" b="1" u="sng" dirty="0">
                      <a:solidFill>
                        <a:srgbClr val="C00000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สถานีหลัก</a:t>
                  </a: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1861318" y="2712146"/>
                  <a:ext cx="97494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h-TH" sz="2800" b="1" u="sng" dirty="0">
                      <a:solidFill>
                        <a:srgbClr val="C00000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288 คน</a:t>
                  </a:r>
                </a:p>
              </p:txBody>
            </p:sp>
            <p:cxnSp>
              <p:nvCxnSpPr>
                <p:cNvPr id="30" name="Straight Connector 29"/>
                <p:cNvCxnSpPr>
                  <a:cxnSpLocks/>
                </p:cNvCxnSpPr>
                <p:nvPr/>
              </p:nvCxnSpPr>
              <p:spPr>
                <a:xfrm flipV="1">
                  <a:off x="1307796" y="2762716"/>
                  <a:ext cx="465430" cy="359268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cxnSpLocks/>
                </p:cNvCxnSpPr>
                <p:nvPr/>
              </p:nvCxnSpPr>
              <p:spPr>
                <a:xfrm>
                  <a:off x="1312047" y="1640176"/>
                  <a:ext cx="498979" cy="338693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5" name="Group 104"/>
                <p:cNvGrpSpPr/>
                <p:nvPr/>
              </p:nvGrpSpPr>
              <p:grpSpPr>
                <a:xfrm>
                  <a:off x="392867" y="721344"/>
                  <a:ext cx="1604927" cy="1269316"/>
                  <a:chOff x="392867" y="721344"/>
                  <a:chExt cx="1604927" cy="1269316"/>
                </a:xfrm>
              </p:grpSpPr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392867" y="721344"/>
                    <a:ext cx="1604927" cy="943574"/>
                    <a:chOff x="488564" y="721344"/>
                    <a:chExt cx="1604927" cy="943574"/>
                  </a:xfrm>
                </p:grpSpPr>
                <p:pic>
                  <p:nvPicPr>
                    <p:cNvPr id="20" name="Picture 19"/>
                    <p:cNvPicPr>
                      <a:picLocks noChangeAspect="1"/>
                    </p:cNvPicPr>
                    <p:nvPr/>
                  </p:nvPicPr>
                  <p:blipFill>
                    <a:blip r:embed="rId5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61092" y="1027499"/>
                      <a:ext cx="1239206" cy="6374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488564" y="721344"/>
                      <a:ext cx="1604927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th-TH" sz="20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สถานีย่อย/เขตตรวจ</a:t>
                      </a:r>
                    </a:p>
                  </p:txBody>
                </p:sp>
              </p:grp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678429" y="1528995"/>
                    <a:ext cx="74411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th-TH" sz="2400" b="1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72 คน</a:t>
                    </a:r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3021381" y="1031039"/>
                  <a:ext cx="1239206" cy="976809"/>
                  <a:chOff x="83251" y="1027499"/>
                  <a:chExt cx="1239206" cy="976809"/>
                </a:xfrm>
              </p:grpSpPr>
              <p:pic>
                <p:nvPicPr>
                  <p:cNvPr id="109" name="Picture 108"/>
                  <p:cNvPicPr>
                    <a:picLocks noChangeAspect="1"/>
                  </p:cNvPicPr>
                  <p:nvPr/>
                </p:nvPicPr>
                <p:blipFill>
                  <a:blip r:embed="rId5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3251" y="1027499"/>
                    <a:ext cx="1239206" cy="637419"/>
                  </a:xfrm>
                  <a:prstGeom prst="rect">
                    <a:avLst/>
                  </a:prstGeom>
                </p:spPr>
              </p:pic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391821" y="1542643"/>
                    <a:ext cx="74411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th-TH" sz="2400" b="1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72 คน</a:t>
                    </a:r>
                  </a:p>
                </p:txBody>
              </p:sp>
            </p:grpSp>
            <p:cxnSp>
              <p:nvCxnSpPr>
                <p:cNvPr id="35" name="Straight Connector 34"/>
                <p:cNvCxnSpPr>
                  <a:cxnSpLocks/>
                </p:cNvCxnSpPr>
                <p:nvPr/>
              </p:nvCxnSpPr>
              <p:spPr>
                <a:xfrm flipV="1">
                  <a:off x="2888645" y="1575589"/>
                  <a:ext cx="427500" cy="244924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" name="Group 110"/>
                <p:cNvGrpSpPr/>
                <p:nvPr/>
              </p:nvGrpSpPr>
              <p:grpSpPr>
                <a:xfrm>
                  <a:off x="329664" y="2613762"/>
                  <a:ext cx="1239206" cy="976809"/>
                  <a:chOff x="465395" y="1027499"/>
                  <a:chExt cx="1239206" cy="976809"/>
                </a:xfrm>
              </p:grpSpPr>
              <p:pic>
                <p:nvPicPr>
                  <p:cNvPr id="114" name="Picture 113"/>
                  <p:cNvPicPr>
                    <a:picLocks noChangeAspect="1"/>
                  </p:cNvPicPr>
                  <p:nvPr/>
                </p:nvPicPr>
                <p:blipFill>
                  <a:blip r:embed="rId5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5395" y="1027499"/>
                    <a:ext cx="1239206" cy="637419"/>
                  </a:xfrm>
                  <a:prstGeom prst="rect">
                    <a:avLst/>
                  </a:prstGeom>
                </p:spPr>
              </p:pic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678429" y="1542643"/>
                    <a:ext cx="74411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th-TH" sz="2400" b="1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72 คน</a:t>
                    </a:r>
                  </a:p>
                </p:txBody>
              </p: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3075069" y="2701765"/>
                  <a:ext cx="1239206" cy="976809"/>
                  <a:chOff x="83251" y="1027499"/>
                  <a:chExt cx="1239206" cy="976809"/>
                </a:xfrm>
              </p:grpSpPr>
              <p:pic>
                <p:nvPicPr>
                  <p:cNvPr id="120" name="Picture 119"/>
                  <p:cNvPicPr>
                    <a:picLocks noChangeAspect="1"/>
                  </p:cNvPicPr>
                  <p:nvPr/>
                </p:nvPicPr>
                <p:blipFill>
                  <a:blip r:embed="rId5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3251" y="1027499"/>
                    <a:ext cx="1239206" cy="637419"/>
                  </a:xfrm>
                  <a:prstGeom prst="rect">
                    <a:avLst/>
                  </a:prstGeom>
                </p:spPr>
              </p:pic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391821" y="1542643"/>
                    <a:ext cx="74411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th-TH" sz="2400" b="1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72 คน</a:t>
                    </a:r>
                  </a:p>
                </p:txBody>
              </p:sp>
            </p:grpSp>
            <p:cxnSp>
              <p:nvCxnSpPr>
                <p:cNvPr id="44" name="Straight Connector 43"/>
                <p:cNvCxnSpPr>
                  <a:cxnSpLocks/>
                </p:cNvCxnSpPr>
                <p:nvPr/>
              </p:nvCxnSpPr>
              <p:spPr>
                <a:xfrm>
                  <a:off x="2923887" y="2694014"/>
                  <a:ext cx="339090" cy="348681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5" name="TextBox 124"/>
              <p:cNvSpPr txBox="1"/>
              <p:nvPr/>
            </p:nvSpPr>
            <p:spPr>
              <a:xfrm>
                <a:off x="2851582" y="1128927"/>
                <a:ext cx="1604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20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สถานีย่อย/เขตตรวจ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00718" y="2745083"/>
                <a:ext cx="1604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20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สถานีย่อย/เขตตรวจ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851467" y="2829710"/>
                <a:ext cx="1604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2000" b="1" u="sng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สถานีย่อย/เขตตรวจ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1278704" y="3400997"/>
              <a:ext cx="20762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b="1" u="sng" dirty="0">
                  <a:solidFill>
                    <a:srgbClr val="9900CC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 สถานีย่อย/เขตตรวจ</a:t>
              </a:r>
            </a:p>
          </p:txBody>
        </p:sp>
      </p:grpSp>
      <p:sp>
        <p:nvSpPr>
          <p:cNvPr id="6" name="Arrow: Right 5"/>
          <p:cNvSpPr/>
          <p:nvPr/>
        </p:nvSpPr>
        <p:spPr>
          <a:xfrm>
            <a:off x="4392103" y="2047831"/>
            <a:ext cx="272955" cy="571263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Arrow: Right 57"/>
          <p:cNvSpPr/>
          <p:nvPr/>
        </p:nvSpPr>
        <p:spPr>
          <a:xfrm>
            <a:off x="4404012" y="4957939"/>
            <a:ext cx="272955" cy="57126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28C8-1CE2-48A6-9C1F-CEA870218E0B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642938"/>
            <a:ext cx="99060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BBE465C4-9249-4FF3-998D-4465612779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4188" y="5656657"/>
          <a:ext cx="9442606" cy="10648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4799">
                  <a:extLst>
                    <a:ext uri="{9D8B030D-6E8A-4147-A177-3AD203B41FA5}">
                      <a16:colId xmlns="" xmlns:a16="http://schemas.microsoft.com/office/drawing/2014/main" val="3847941736"/>
                    </a:ext>
                  </a:extLst>
                </a:gridCol>
                <a:gridCol w="1731328">
                  <a:extLst>
                    <a:ext uri="{9D8B030D-6E8A-4147-A177-3AD203B41FA5}">
                      <a16:colId xmlns="" xmlns:a16="http://schemas.microsoft.com/office/drawing/2014/main" val="1148026792"/>
                    </a:ext>
                  </a:extLst>
                </a:gridCol>
                <a:gridCol w="1402715">
                  <a:extLst>
                    <a:ext uri="{9D8B030D-6E8A-4147-A177-3AD203B41FA5}">
                      <a16:colId xmlns="" xmlns:a16="http://schemas.microsoft.com/office/drawing/2014/main" val="2395553197"/>
                    </a:ext>
                  </a:extLst>
                </a:gridCol>
                <a:gridCol w="992998">
                  <a:extLst>
                    <a:ext uri="{9D8B030D-6E8A-4147-A177-3AD203B41FA5}">
                      <a16:colId xmlns="" xmlns:a16="http://schemas.microsoft.com/office/drawing/2014/main" val="1813458866"/>
                    </a:ext>
                  </a:extLst>
                </a:gridCol>
                <a:gridCol w="672126">
                  <a:extLst>
                    <a:ext uri="{9D8B030D-6E8A-4147-A177-3AD203B41FA5}">
                      <a16:colId xmlns="" xmlns:a16="http://schemas.microsoft.com/office/drawing/2014/main" val="1796003284"/>
                    </a:ext>
                  </a:extLst>
                </a:gridCol>
                <a:gridCol w="688340">
                  <a:extLst>
                    <a:ext uri="{9D8B030D-6E8A-4147-A177-3AD203B41FA5}">
                      <a16:colId xmlns="" xmlns:a16="http://schemas.microsoft.com/office/drawing/2014/main" val="1254006985"/>
                    </a:ext>
                  </a:extLst>
                </a:gridCol>
                <a:gridCol w="633760">
                  <a:extLst>
                    <a:ext uri="{9D8B030D-6E8A-4147-A177-3AD203B41FA5}">
                      <a16:colId xmlns="" xmlns:a16="http://schemas.microsoft.com/office/drawing/2014/main" val="535430418"/>
                    </a:ext>
                  </a:extLst>
                </a:gridCol>
                <a:gridCol w="702779">
                  <a:extLst>
                    <a:ext uri="{9D8B030D-6E8A-4147-A177-3AD203B41FA5}">
                      <a16:colId xmlns="" xmlns:a16="http://schemas.microsoft.com/office/drawing/2014/main" val="2636773682"/>
                    </a:ext>
                  </a:extLst>
                </a:gridCol>
                <a:gridCol w="834390">
                  <a:extLst>
                    <a:ext uri="{9D8B030D-6E8A-4147-A177-3AD203B41FA5}">
                      <a16:colId xmlns="" xmlns:a16="http://schemas.microsoft.com/office/drawing/2014/main" val="456200800"/>
                    </a:ext>
                  </a:extLst>
                </a:gridCol>
                <a:gridCol w="679371">
                  <a:extLst>
                    <a:ext uri="{9D8B030D-6E8A-4147-A177-3AD203B41FA5}">
                      <a16:colId xmlns="" xmlns:a16="http://schemas.microsoft.com/office/drawing/2014/main" val="90300608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OT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เบี้ยเลี้ยง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น้ำมัน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ซ่อมยานฯ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จ้างเหมา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</a:t>
                      </a:r>
                      <a:r>
                        <a:rPr lang="th-TH" sz="1300" b="1" i="0" u="none" strike="noStrike" dirty="0" err="1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ต่างๆ</a:t>
                      </a:r>
                      <a:endParaRPr lang="th-TH" sz="1300" b="1" i="0" u="none" strike="noStrike" dirty="0">
                        <a:solidFill>
                          <a:srgbClr val="203764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วัสดุจราจร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อาหารผู้ต้องหา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เบี้ยประชุม</a:t>
                      </a:r>
                    </a:p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กรรมการ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สาธารณู</a:t>
                      </a:r>
                    </a:p>
                    <a:p>
                      <a:pPr algn="ctr" fontAlgn="b"/>
                      <a:r>
                        <a:rPr lang="th-TH" sz="1300" b="1" i="0" u="none" strike="noStrike" dirty="0" err="1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ปโ</a:t>
                      </a:r>
                      <a:r>
                        <a:rPr lang="th-TH" sz="1300" b="1" i="0" u="none" strike="noStrike" dirty="0">
                          <a:solidFill>
                            <a:srgbClr val="203764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ภค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024469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 สว.-ผบ.หมู่</a:t>
                      </a:r>
                    </a:p>
                    <a:p>
                      <a:pPr algn="ctr"/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วัน * 200 </a:t>
                      </a:r>
                      <a:r>
                        <a:rPr lang="en-US" altLang="zh-CN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400.-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ผกก. 2 วัน 1 คืน 1 ครั้ง</a:t>
                      </a:r>
                      <a:r>
                        <a:rPr lang="en-US" altLang="zh-CN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2,480.-</a:t>
                      </a:r>
                      <a:endParaRPr lang="th-TH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 ผกก.–สว. 2 วัน 1 คืน 1ครั้ง</a:t>
                      </a:r>
                    </a:p>
                    <a:p>
                      <a:r>
                        <a:rPr lang="en-US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=880.-</a:t>
                      </a: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รถยนต์สนาม 4,500.-/คัน</a:t>
                      </a:r>
                    </a:p>
                    <a:p>
                      <a:r>
                        <a:rPr lang="th-TH" sz="13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</a:t>
                      </a:r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.สนาม 2,000.-/คัน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รถยนต์ 100.-/คัน</a:t>
                      </a:r>
                    </a:p>
                    <a:p>
                      <a:r>
                        <a:rPr lang="th-TH" sz="13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จยย</a:t>
                      </a:r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40.-/คัน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คนละ 12.-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คนละ 10.-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คนละ  5.-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คนละ 10.-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สน.ละ8,000.-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คนละ 62.-</a:t>
                      </a:r>
                      <a:endParaRPr lang="en-US" sz="13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295" marR="74295" marT="37148" marB="3714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363686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E169BAB3-657C-4BF2-98CE-C245257E9868}"/>
              </a:ext>
            </a:extLst>
          </p:cNvPr>
          <p:cNvSpPr txBox="1"/>
          <p:nvPr/>
        </p:nvSpPr>
        <p:spPr>
          <a:xfrm>
            <a:off x="2132081" y="5183924"/>
            <a:ext cx="6206350" cy="3924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95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เกณฑ์การจัดสรรงบประมาณ ต่อ 1 เดือน ของสถานีตำรวจ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B73705D-ADC3-48C9-A391-FE5816C5B5F3}"/>
              </a:ext>
            </a:extLst>
          </p:cNvPr>
          <p:cNvSpPr txBox="1"/>
          <p:nvPr/>
        </p:nvSpPr>
        <p:spPr>
          <a:xfrm>
            <a:off x="1837585" y="227374"/>
            <a:ext cx="6581006" cy="442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275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ตัวอย่างการคำนวณงบประมาณ เพื่อจัดสรรให้กับสถานีตำรวจทั่วประเทศ</a:t>
            </a:r>
          </a:p>
        </p:txBody>
      </p:sp>
      <p:pic>
        <p:nvPicPr>
          <p:cNvPr id="2" name="รูปภาพ 1">
            <a:extLst>
              <a:ext uri="{FF2B5EF4-FFF2-40B4-BE49-F238E27FC236}">
                <a16:creationId xmlns="" xmlns:a16="http://schemas.microsoft.com/office/drawing/2014/main" id="{EED4181A-D3F7-4F14-8BA0-A7E2352BA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470"/>
            <a:ext cx="9906000" cy="4251899"/>
          </a:xfrm>
          <a:prstGeom prst="rect">
            <a:avLst/>
          </a:prstGeom>
        </p:spPr>
      </p:pic>
      <p:graphicFrame>
        <p:nvGraphicFramePr>
          <p:cNvPr id="3" name="ตาราง 2">
            <a:extLst>
              <a:ext uri="{FF2B5EF4-FFF2-40B4-BE49-F238E27FC236}">
                <a16:creationId xmlns="" xmlns:a16="http://schemas.microsoft.com/office/drawing/2014/main" id="{8EC853DD-A32E-4952-8C52-E89BFD6180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20282" y="750121"/>
          <a:ext cx="4219845" cy="784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1630">
                  <a:extLst>
                    <a:ext uri="{9D8B030D-6E8A-4147-A177-3AD203B41FA5}">
                      <a16:colId xmlns="" xmlns:a16="http://schemas.microsoft.com/office/drawing/2014/main" val="1218898603"/>
                    </a:ext>
                  </a:extLst>
                </a:gridCol>
                <a:gridCol w="895668">
                  <a:extLst>
                    <a:ext uri="{9D8B030D-6E8A-4147-A177-3AD203B41FA5}">
                      <a16:colId xmlns="" xmlns:a16="http://schemas.microsoft.com/office/drawing/2014/main" val="2530370321"/>
                    </a:ext>
                  </a:extLst>
                </a:gridCol>
                <a:gridCol w="1712547">
                  <a:extLst>
                    <a:ext uri="{9D8B030D-6E8A-4147-A177-3AD203B41FA5}">
                      <a16:colId xmlns="" xmlns:a16="http://schemas.microsoft.com/office/drawing/2014/main" val="2048960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ปี 2560 ได้รับจัดสรร</a:t>
                      </a:r>
                      <a:endParaRPr lang="en-US" b="1" dirty="0">
                        <a:cs typeface="TH SarabunPSK" panose="020B05000402000200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/>
                        <a:t>1,270,500</a:t>
                      </a:r>
                      <a:endParaRPr lang="en-US" b="1" dirty="0">
                        <a:cs typeface="TH SarabunPSK" panose="020B05000402000200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</a:rPr>
                        <a:t>ลดลง 381,400</a:t>
                      </a:r>
                      <a:endParaRPr lang="en-US" b="1" dirty="0">
                        <a:solidFill>
                          <a:srgbClr val="FF0000"/>
                        </a:solidFill>
                        <a:cs typeface="TH SarabunPSK" panose="020B05000402000200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0150581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7EDB-7E8D-4343-B88F-CE71AC14A51A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22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32993D0-FCDD-4CA9-8918-545B1BE1D74A}"/>
              </a:ext>
            </a:extLst>
          </p:cNvPr>
          <p:cNvSpPr/>
          <p:nvPr/>
        </p:nvSpPr>
        <p:spPr>
          <a:xfrm>
            <a:off x="75304" y="85909"/>
            <a:ext cx="9746427" cy="873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หลักเกณฑ์การจัดสรรงบประมาณ ปี 2561 จำแนกแต่ละประเภท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ts val="3000"/>
              </a:lnSpc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บช.น., ภ.1-9,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ศช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 (ค่าใช้จ่ายต่อ 1 เดือน)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FCACEB4-5442-480C-B4A8-4D8D730A0F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86820"/>
            <a:ext cx="9906000" cy="59534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1359DE7-03C1-42D5-B879-8DDED4B167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82127"/>
            <a:ext cx="9906000" cy="4890719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7EDB-7E8D-4343-B88F-CE71AC14A51A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53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/>
          <p:cNvSpPr/>
          <p:nvPr/>
        </p:nvSpPr>
        <p:spPr>
          <a:xfrm>
            <a:off x="279394" y="90654"/>
            <a:ext cx="9370215" cy="532838"/>
          </a:xfrm>
          <a:prstGeom prst="roundRect">
            <a:avLst/>
          </a:prstGeom>
          <a:solidFill>
            <a:srgbClr val="D9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5" name="TextBox 94"/>
          <p:cNvSpPr txBox="1"/>
          <p:nvPr/>
        </p:nvSpPr>
        <p:spPr>
          <a:xfrm>
            <a:off x="580908" y="133686"/>
            <a:ext cx="8733408" cy="532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เกณฑ์คิดกรอบอัตรายานพาหนะของ สายงานต่าง ๆ ของ บช.น., ภ.</a:t>
            </a:r>
            <a:r>
              <a:rPr lang="th-TH" sz="3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1-9  </a:t>
            </a:r>
            <a:endParaRPr lang="th-TH" sz="32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9394" y="713143"/>
          <a:ext cx="9333838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633">
                  <a:extLst>
                    <a:ext uri="{9D8B030D-6E8A-4147-A177-3AD203B41FA5}">
                      <a16:colId xmlns="" xmlns:a16="http://schemas.microsoft.com/office/drawing/2014/main" val="1030238353"/>
                    </a:ext>
                  </a:extLst>
                </a:gridCol>
                <a:gridCol w="2793233">
                  <a:extLst>
                    <a:ext uri="{9D8B030D-6E8A-4147-A177-3AD203B41FA5}">
                      <a16:colId xmlns="" xmlns:a16="http://schemas.microsoft.com/office/drawing/2014/main" val="1082057353"/>
                    </a:ext>
                  </a:extLst>
                </a:gridCol>
                <a:gridCol w="1437161">
                  <a:extLst>
                    <a:ext uri="{9D8B030D-6E8A-4147-A177-3AD203B41FA5}">
                      <a16:colId xmlns="" xmlns:a16="http://schemas.microsoft.com/office/drawing/2014/main" val="962556347"/>
                    </a:ext>
                  </a:extLst>
                </a:gridCol>
                <a:gridCol w="1311442">
                  <a:extLst>
                    <a:ext uri="{9D8B030D-6E8A-4147-A177-3AD203B41FA5}">
                      <a16:colId xmlns="" xmlns:a16="http://schemas.microsoft.com/office/drawing/2014/main" val="3440518378"/>
                    </a:ext>
                  </a:extLst>
                </a:gridCol>
                <a:gridCol w="3188369">
                  <a:extLst>
                    <a:ext uri="{9D8B030D-6E8A-4147-A177-3AD203B41FA5}">
                      <a16:colId xmlns="" xmlns:a16="http://schemas.microsoft.com/office/drawing/2014/main" val="74558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endParaRPr lang="th-TH" sz="3000" b="1" dirty="0">
                        <a:latin typeface="TH SarabunPSK" panose="020B0500040200020003" pitchFamily="34" charset="-34"/>
                        <a:cs typeface="TH SarabunPSK" panose="020B050004020002000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ประเภท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รถยนต์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จยย.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เกณฑ์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930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ผบช.- รอง ผบก.ภ.จว.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คัน/คน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สนาม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44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ผบก.-รอง ผบก.สืบสวน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คัน/คน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สนาม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25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กก.สืบสวน ภ./บช.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3 คัน/กก.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3 คัน/กก.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สนาม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255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กก.สืบสวน ภ.จว.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3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3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สนาม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075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ผบก.-รอง ผบก.อก.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คัน/คน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endParaRPr lang="th-TH" sz="3000" b="1" dirty="0">
                        <a:solidFill>
                          <a:srgbClr val="9900CC"/>
                        </a:solidFill>
                        <a:latin typeface="TH SarabunPSK" panose="020B0500040200020003" pitchFamily="34" charset="-34"/>
                        <a:cs typeface="TH SarabunPSK" panose="020B050004020002000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ธุรการ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19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สง.ผบช., สง.ผบก.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2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ธุรการ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563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ฝอ.ภ./บช.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คัน/กก.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1 คัน/กก.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ธุรการ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24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ฝอ.ภ.จว./บก.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3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6 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solidFill>
                            <a:srgbClr val="9900CC"/>
                          </a:solidFill>
                          <a:latin typeface="TH SarabunPSK" panose="020B0500040200020003" pitchFamily="34" charset="-34"/>
                          <a:cs typeface="TH SarabunPSK" panose="020B0500040200020003"/>
                        </a:rPr>
                        <a:t>ธุรการ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82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บก.จร., อคฝ., สปพ.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ตามจริง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ตามจริง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ฝอ.</a:t>
                      </a:r>
                      <a:r>
                        <a:rPr lang="en-US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 : </a:t>
                      </a: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ธุรการ/ปฏิบัติ </a:t>
                      </a:r>
                      <a:r>
                        <a:rPr lang="en-US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:</a:t>
                      </a:r>
                      <a:r>
                        <a:rPr lang="th-TH" sz="3000" b="1" dirty="0">
                          <a:latin typeface="TH SarabunPSK" panose="020B0500040200020003" pitchFamily="34" charset="-34"/>
                          <a:cs typeface="TH SarabunPSK" panose="020B0500040200020003"/>
                        </a:rPr>
                        <a:t> สนาม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88081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9394" y="6090816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อัตราธุรการ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50 ของอัตราสนาม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56ECB8D-D962-4AA4-BA96-D4917111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40F8-FF76-4845-8C0F-A7E678BE65A9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 New"/>
      </a:majorFont>
      <a:minorFont>
        <a:latin typeface="TH SarabunPSK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3834</TotalTime>
  <Words>827</Words>
  <Application>Microsoft Office PowerPoint</Application>
  <PresentationFormat>กระดาษ A4 (210x297 มม.)</PresentationFormat>
  <Paragraphs>164</Paragraphs>
  <Slides>5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Arial</vt:lpstr>
      <vt:lpstr>Calibri</vt:lpstr>
      <vt:lpstr>Cordia New</vt:lpstr>
      <vt:lpstr>TH Sarabun New</vt:lpstr>
      <vt:lpstr>TH SarabunPSK</vt:lpstr>
      <vt:lpstr>1_ธีมของ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Pol.Col.Panupong Chobpuan</dc:creator>
  <cp:lastModifiedBy>Pol.Col.Panupong Chobpuan</cp:lastModifiedBy>
  <cp:revision>187</cp:revision>
  <cp:lastPrinted>2017-10-19T00:55:01Z</cp:lastPrinted>
  <dcterms:created xsi:type="dcterms:W3CDTF">2017-08-24T05:15:30Z</dcterms:created>
  <dcterms:modified xsi:type="dcterms:W3CDTF">2017-10-19T01:57:48Z</dcterms:modified>
</cp:coreProperties>
</file>