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61"/>
  </p:notesMasterIdLst>
  <p:handoutMasterIdLst>
    <p:handoutMasterId r:id="rId62"/>
  </p:handoutMasterIdLst>
  <p:sldIdLst>
    <p:sldId id="537" r:id="rId2"/>
    <p:sldId id="538" r:id="rId3"/>
    <p:sldId id="1338" r:id="rId4"/>
    <p:sldId id="539" r:id="rId5"/>
    <p:sldId id="1186" r:id="rId6"/>
    <p:sldId id="1109" r:id="rId7"/>
    <p:sldId id="1457" r:id="rId8"/>
    <p:sldId id="1355" r:id="rId9"/>
    <p:sldId id="1458" r:id="rId10"/>
    <p:sldId id="1403" r:id="rId11"/>
    <p:sldId id="975" r:id="rId12"/>
    <p:sldId id="971" r:id="rId13"/>
    <p:sldId id="972" r:id="rId14"/>
    <p:sldId id="967" r:id="rId15"/>
    <p:sldId id="966" r:id="rId16"/>
    <p:sldId id="1459" r:id="rId17"/>
    <p:sldId id="1460" r:id="rId18"/>
    <p:sldId id="1433" r:id="rId19"/>
    <p:sldId id="1451" r:id="rId20"/>
    <p:sldId id="1452" r:id="rId21"/>
    <p:sldId id="1434" r:id="rId22"/>
    <p:sldId id="1437" r:id="rId23"/>
    <p:sldId id="1439" r:id="rId24"/>
    <p:sldId id="1440" r:id="rId25"/>
    <p:sldId id="1441" r:id="rId26"/>
    <p:sldId id="1442" r:id="rId27"/>
    <p:sldId id="1443" r:id="rId28"/>
    <p:sldId id="1444" r:id="rId29"/>
    <p:sldId id="1445" r:id="rId30"/>
    <p:sldId id="1446" r:id="rId31"/>
    <p:sldId id="1447" r:id="rId32"/>
    <p:sldId id="1448" r:id="rId33"/>
    <p:sldId id="1449" r:id="rId34"/>
    <p:sldId id="1009" r:id="rId35"/>
    <p:sldId id="1123" r:id="rId36"/>
    <p:sldId id="256" r:id="rId37"/>
    <p:sldId id="1108" r:id="rId38"/>
    <p:sldId id="1428" r:id="rId39"/>
    <p:sldId id="1450" r:id="rId40"/>
    <p:sldId id="1453" r:id="rId41"/>
    <p:sldId id="1402" r:id="rId42"/>
    <p:sldId id="1429" r:id="rId43"/>
    <p:sldId id="1430" r:id="rId44"/>
    <p:sldId id="1431" r:id="rId45"/>
    <p:sldId id="1185" r:id="rId46"/>
    <p:sldId id="1384" r:id="rId47"/>
    <p:sldId id="1427" r:id="rId48"/>
    <p:sldId id="1008" r:id="rId49"/>
    <p:sldId id="1233" r:id="rId50"/>
    <p:sldId id="1382" r:id="rId51"/>
    <p:sldId id="629" r:id="rId52"/>
    <p:sldId id="1178" r:id="rId53"/>
    <p:sldId id="1426" r:id="rId54"/>
    <p:sldId id="1174" r:id="rId55"/>
    <p:sldId id="1086" r:id="rId56"/>
    <p:sldId id="1088" r:id="rId57"/>
    <p:sldId id="1219" r:id="rId58"/>
    <p:sldId id="1423" r:id="rId59"/>
    <p:sldId id="1336" r:id="rId60"/>
  </p:sldIdLst>
  <p:sldSz cx="9906000" cy="6858000" type="A4"/>
  <p:notesSz cx="6797675" cy="992822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ส่วนเริ่มต้น" id="{F204F263-65E3-4D4F-92C5-033A2FE55019}">
          <p14:sldIdLst>
            <p14:sldId id="537"/>
            <p14:sldId id="538"/>
            <p14:sldId id="1338"/>
            <p14:sldId id="539"/>
            <p14:sldId id="1186"/>
            <p14:sldId id="1109"/>
            <p14:sldId id="1457"/>
            <p14:sldId id="1355"/>
            <p14:sldId id="1458"/>
            <p14:sldId id="1403"/>
            <p14:sldId id="975"/>
            <p14:sldId id="971"/>
            <p14:sldId id="972"/>
            <p14:sldId id="967"/>
            <p14:sldId id="966"/>
            <p14:sldId id="1459"/>
            <p14:sldId id="1460"/>
            <p14:sldId id="1433"/>
            <p14:sldId id="1451"/>
            <p14:sldId id="1452"/>
            <p14:sldId id="1434"/>
            <p14:sldId id="1437"/>
            <p14:sldId id="1439"/>
            <p14:sldId id="1440"/>
            <p14:sldId id="1441"/>
            <p14:sldId id="1442"/>
            <p14:sldId id="1443"/>
            <p14:sldId id="1444"/>
            <p14:sldId id="1445"/>
            <p14:sldId id="1446"/>
            <p14:sldId id="1447"/>
            <p14:sldId id="1448"/>
            <p14:sldId id="1449"/>
            <p14:sldId id="1009"/>
            <p14:sldId id="1123"/>
            <p14:sldId id="256"/>
            <p14:sldId id="1108"/>
            <p14:sldId id="1428"/>
            <p14:sldId id="1450"/>
            <p14:sldId id="1453"/>
            <p14:sldId id="1402"/>
            <p14:sldId id="1429"/>
            <p14:sldId id="1430"/>
            <p14:sldId id="1431"/>
            <p14:sldId id="1185"/>
            <p14:sldId id="1384"/>
            <p14:sldId id="1427"/>
            <p14:sldId id="1008"/>
          </p14:sldIdLst>
        </p14:section>
        <p14:section name="Untitled Section" id="{076873CF-7216-4A21-9309-B6C8656C5684}">
          <p14:sldIdLst>
            <p14:sldId id="1233"/>
            <p14:sldId id="1382"/>
            <p14:sldId id="629"/>
            <p14:sldId id="1178"/>
            <p14:sldId id="1426"/>
            <p14:sldId id="1174"/>
            <p14:sldId id="1086"/>
            <p14:sldId id="1088"/>
            <p14:sldId id="1219"/>
            <p14:sldId id="1423"/>
            <p14:sldId id="13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  <a:srgbClr val="D20000"/>
    <a:srgbClr val="FFFF00"/>
    <a:srgbClr val="CC00CC"/>
    <a:srgbClr val="FF66FF"/>
    <a:srgbClr val="3333FF"/>
    <a:srgbClr val="FF7C80"/>
    <a:srgbClr val="FF6600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93" autoAdjust="0"/>
    <p:restoredTop sz="95514" autoAdjust="0"/>
  </p:normalViewPr>
  <p:slideViewPr>
    <p:cSldViewPr snapToGrid="0">
      <p:cViewPr varScale="1">
        <p:scale>
          <a:sx n="68" d="100"/>
          <a:sy n="68" d="100"/>
        </p:scale>
        <p:origin x="936" y="66"/>
      </p:cViewPr>
      <p:guideLst>
        <p:guide orient="horz" pos="2183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46400" cy="498475"/>
          </a:xfrm>
          <a:prstGeom prst="rect">
            <a:avLst/>
          </a:prstGeom>
        </p:spPr>
        <p:txBody>
          <a:bodyPr vert="horz" lIns="91642" tIns="45820" rIns="91642" bIns="458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49691" y="4"/>
            <a:ext cx="2946400" cy="498475"/>
          </a:xfrm>
          <a:prstGeom prst="rect">
            <a:avLst/>
          </a:prstGeom>
        </p:spPr>
        <p:txBody>
          <a:bodyPr vert="horz" lIns="91642" tIns="45820" rIns="91642" bIns="45820" rtlCol="0"/>
          <a:lstStyle>
            <a:lvl1pPr algn="r">
              <a:defRPr sz="1200"/>
            </a:lvl1pPr>
          </a:lstStyle>
          <a:p>
            <a:fld id="{BFB4DA1C-8270-431D-A5C9-91904C3814E7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2" y="9429754"/>
            <a:ext cx="2946400" cy="498475"/>
          </a:xfrm>
          <a:prstGeom prst="rect">
            <a:avLst/>
          </a:prstGeom>
        </p:spPr>
        <p:txBody>
          <a:bodyPr vert="horz" lIns="91642" tIns="45820" rIns="91642" bIns="458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49691" y="9429754"/>
            <a:ext cx="2946400" cy="498475"/>
          </a:xfrm>
          <a:prstGeom prst="rect">
            <a:avLst/>
          </a:prstGeom>
        </p:spPr>
        <p:txBody>
          <a:bodyPr vert="horz" lIns="91642" tIns="45820" rIns="91642" bIns="45820" rtlCol="0" anchor="b"/>
          <a:lstStyle>
            <a:lvl1pPr algn="r">
              <a:defRPr sz="1200"/>
            </a:lvl1pPr>
          </a:lstStyle>
          <a:p>
            <a:fld id="{D685BEC6-2A41-490A-A03C-6C52DF9A7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554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16" y="4"/>
            <a:ext cx="2945657" cy="498137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61" y="4"/>
            <a:ext cx="2945657" cy="498137"/>
          </a:xfrm>
          <a:prstGeom prst="rect">
            <a:avLst/>
          </a:prstGeom>
        </p:spPr>
        <p:txBody>
          <a:bodyPr vert="horz" lIns="91623" tIns="45811" rIns="91623" bIns="45811" rtlCol="0"/>
          <a:lstStyle>
            <a:lvl1pPr algn="r">
              <a:defRPr sz="1200"/>
            </a:lvl1pPr>
          </a:lstStyle>
          <a:p>
            <a:fld id="{7AF1B0C7-71D3-42E6-871E-4B490B03E54D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23" tIns="45811" rIns="91623" bIns="45811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77970"/>
            <a:ext cx="5438140" cy="3909238"/>
          </a:xfrm>
          <a:prstGeom prst="rect">
            <a:avLst/>
          </a:prstGeom>
        </p:spPr>
        <p:txBody>
          <a:bodyPr vert="horz" lIns="91623" tIns="45811" rIns="91623" bIns="45811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16" y="9430097"/>
            <a:ext cx="2945657" cy="498135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0461" y="9430097"/>
            <a:ext cx="2945657" cy="498135"/>
          </a:xfrm>
          <a:prstGeom prst="rect">
            <a:avLst/>
          </a:prstGeom>
        </p:spPr>
        <p:txBody>
          <a:bodyPr vert="horz" lIns="91623" tIns="45811" rIns="91623" bIns="45811" rtlCol="0" anchor="b"/>
          <a:lstStyle>
            <a:lvl1pPr algn="r">
              <a:defRPr sz="1200"/>
            </a:lvl1pPr>
          </a:lstStyle>
          <a:p>
            <a:fld id="{BEA52E17-846D-4FF9-8A0B-C9E486AE6A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063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693738" y="742950"/>
            <a:ext cx="5329237" cy="3690938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49662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3013"/>
            <a:ext cx="4835525" cy="3349625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110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3013"/>
            <a:ext cx="4835525" cy="3349625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517440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1881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3013"/>
            <a:ext cx="4835525" cy="3349625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67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3013"/>
            <a:ext cx="4835525" cy="3349625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60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981075" y="1243013"/>
            <a:ext cx="4835525" cy="3349625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50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ตัวแทนรูปบนภาพนิ่ง 1">
            <a:extLst>
              <a:ext uri="{FF2B5EF4-FFF2-40B4-BE49-F238E27FC236}">
                <a16:creationId xmlns:a16="http://schemas.microsoft.com/office/drawing/2014/main" id="{7E84030F-CD66-4554-A8E6-DC0EA12E65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22575" y="547688"/>
            <a:ext cx="3941763" cy="27289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ตัวแทนบันทึกย่อ 2">
            <a:extLst>
              <a:ext uri="{FF2B5EF4-FFF2-40B4-BE49-F238E27FC236}">
                <a16:creationId xmlns:a16="http://schemas.microsoft.com/office/drawing/2014/main" id="{AF37AAFF-7C79-46AC-A8A2-A66E8AB531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9112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ตัวแทนรูปบนภาพนิ่ง 1">
            <a:extLst>
              <a:ext uri="{FF2B5EF4-FFF2-40B4-BE49-F238E27FC236}">
                <a16:creationId xmlns:a16="http://schemas.microsoft.com/office/drawing/2014/main" id="{7E84030F-CD66-4554-A8E6-DC0EA12E65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22575" y="547688"/>
            <a:ext cx="3941763" cy="27289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ตัวแทนบันทึกย่อ 2">
            <a:extLst>
              <a:ext uri="{FF2B5EF4-FFF2-40B4-BE49-F238E27FC236}">
                <a16:creationId xmlns:a16="http://schemas.microsoft.com/office/drawing/2014/main" id="{AF37AAFF-7C79-46AC-A8A2-A66E8AB531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4978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ตัวแทนรูปบนภาพนิ่ง 1">
            <a:extLst>
              <a:ext uri="{FF2B5EF4-FFF2-40B4-BE49-F238E27FC236}">
                <a16:creationId xmlns:a16="http://schemas.microsoft.com/office/drawing/2014/main" id="{7E84030F-CD66-4554-A8E6-DC0EA12E65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22575" y="547688"/>
            <a:ext cx="3941763" cy="27289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ตัวแทนบันทึกย่อ 2">
            <a:extLst>
              <a:ext uri="{FF2B5EF4-FFF2-40B4-BE49-F238E27FC236}">
                <a16:creationId xmlns:a16="http://schemas.microsoft.com/office/drawing/2014/main" id="{AF37AAFF-7C79-46AC-A8A2-A66E8AB531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89044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ตัวแทนรูปบนภาพนิ่ง 1">
            <a:extLst>
              <a:ext uri="{FF2B5EF4-FFF2-40B4-BE49-F238E27FC236}">
                <a16:creationId xmlns:a16="http://schemas.microsoft.com/office/drawing/2014/main" id="{7E84030F-CD66-4554-A8E6-DC0EA12E65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22575" y="547688"/>
            <a:ext cx="3941763" cy="27289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ตัวแทนบันทึกย่อ 2">
            <a:extLst>
              <a:ext uri="{FF2B5EF4-FFF2-40B4-BE49-F238E27FC236}">
                <a16:creationId xmlns:a16="http://schemas.microsoft.com/office/drawing/2014/main" id="{AF37AAFF-7C79-46AC-A8A2-A66E8AB531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8732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ตัวยึดรูปบนภาพนิ่ง 1">
            <a:extLst>
              <a:ext uri="{FF2B5EF4-FFF2-40B4-BE49-F238E27FC236}">
                <a16:creationId xmlns:a16="http://schemas.microsoft.com/office/drawing/2014/main" id="{CA803106-4575-455A-A9F8-D0B97DE421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ตัวยึดบันทึกย่อ 2">
            <a:extLst>
              <a:ext uri="{FF2B5EF4-FFF2-40B4-BE49-F238E27FC236}">
                <a16:creationId xmlns:a16="http://schemas.microsoft.com/office/drawing/2014/main" id="{37B12BEE-4112-46A6-965E-E4F74ADC5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th-TH"/>
          </a:p>
        </p:txBody>
      </p:sp>
      <p:sp>
        <p:nvSpPr>
          <p:cNvPr id="5124" name="ตัวยึดหมายเลขภาพนิ่ง 3">
            <a:extLst>
              <a:ext uri="{FF2B5EF4-FFF2-40B4-BE49-F238E27FC236}">
                <a16:creationId xmlns:a16="http://schemas.microsoft.com/office/drawing/2014/main" id="{235CEB29-79C8-4872-9DD7-6D90E67EA8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1pPr>
            <a:lvl2pPr marL="739775" indent="-282575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2pPr>
            <a:lvl3pPr marL="1139825" indent="-225425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3pPr>
            <a:lvl4pPr marL="1597025" indent="-225425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4pPr>
            <a:lvl5pPr marL="2054225" indent="-225425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5pPr>
            <a:lvl6pPr marL="2511425" indent="-2254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6pPr>
            <a:lvl7pPr marL="2968625" indent="-2254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7pPr>
            <a:lvl8pPr marL="3425825" indent="-2254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8pPr>
            <a:lvl9pPr marL="3883025" indent="-2254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9pPr>
          </a:lstStyle>
          <a:p>
            <a:fld id="{C2F9A204-B687-43A4-BB4B-5D65B52DCB13}" type="slidenum">
              <a:rPr lang="th-TH" altLang="th-TH" sz="1200">
                <a:latin typeface="Arial" panose="020B0604020202020204" pitchFamily="34" charset="0"/>
              </a:rPr>
              <a:pPr/>
              <a:t>10</a:t>
            </a:fld>
            <a:endParaRPr lang="th-TH" altLang="th-TH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A87C6458-FB44-4809-B97A-03F2881BD6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297139FA-0E92-4028-A251-700C2100E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9EF2331A-51A7-4C38-B7A5-8AA76AE34F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1pPr>
            <a:lvl2pPr marL="741363" indent="-284163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2pPr>
            <a:lvl3pPr marL="1141413" indent="-227013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3pPr>
            <a:lvl4pPr marL="1598613" indent="-227013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4pPr>
            <a:lvl5pPr marL="2055813" indent="-227013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9pPr>
          </a:lstStyle>
          <a:p>
            <a:fld id="{C48F1305-F3FE-49C9-A475-25827837C571}" type="slidenum">
              <a:rPr lang="en-US" altLang="en-US" sz="1200" smtClean="0">
                <a:latin typeface="Arial" panose="020B0604020202020204" pitchFamily="34" charset="0"/>
              </a:rPr>
              <a:pPr/>
              <a:t>11</a:t>
            </a:fld>
            <a:endParaRPr lang="th-TH" altLang="en-US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711200" y="746125"/>
            <a:ext cx="5375275" cy="372110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0069">
              <a:defRPr/>
            </a:pPr>
            <a:fld id="{1219509D-5E5B-4EC9-881D-C38B747C6317}" type="slidenum">
              <a:rPr lang="th-TH">
                <a:solidFill>
                  <a:prstClr val="black"/>
                </a:solidFill>
                <a:latin typeface="Calibri" panose="020F0502020204030204"/>
                <a:cs typeface="Cordia New" panose="020B0304020202020204" pitchFamily="34" charset="-34"/>
              </a:rPr>
              <a:pPr defTabSz="920069">
                <a:defRPr/>
              </a:pPr>
              <a:t>28</a:t>
            </a:fld>
            <a:endParaRPr lang="th-TH" dirty="0">
              <a:solidFill>
                <a:prstClr val="black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2011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98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53162-3C96-4A26-83AF-8F6D974BBBF7}" type="datetime1">
              <a:rPr lang="th-TH" smtClean="0"/>
              <a:t>19/07/66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9852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756E5-46B3-4006-BA73-3600E09EA333}" type="datetime1">
              <a:rPr lang="th-TH" smtClean="0"/>
              <a:t>19/07/66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5056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F7784-AC64-44A6-B5D2-10E26B3FA6D6}" type="datetime1">
              <a:rPr lang="th-TH" smtClean="0"/>
              <a:t>19/07/66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6578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2628180" y="720004"/>
            <a:ext cx="1872208" cy="53827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95300" indent="0">
              <a:buNone/>
              <a:defRPr sz="3033"/>
            </a:lvl2pPr>
            <a:lvl3pPr marL="990601" indent="0">
              <a:buNone/>
              <a:defRPr sz="2600"/>
            </a:lvl3pPr>
            <a:lvl4pPr marL="1485900" indent="0">
              <a:buNone/>
              <a:defRPr sz="2167"/>
            </a:lvl4pPr>
            <a:lvl5pPr marL="1981199" indent="0">
              <a:buNone/>
              <a:defRPr sz="2167"/>
            </a:lvl5pPr>
            <a:lvl6pPr marL="2476500" indent="0">
              <a:buNone/>
              <a:defRPr sz="2167"/>
            </a:lvl6pPr>
            <a:lvl7pPr marL="2971800" indent="0">
              <a:buNone/>
              <a:defRPr sz="2167"/>
            </a:lvl7pPr>
            <a:lvl8pPr marL="3467100" indent="0">
              <a:buNone/>
              <a:defRPr sz="2167"/>
            </a:lvl8pPr>
            <a:lvl9pPr marL="3962400" indent="0">
              <a:buNone/>
              <a:defRPr sz="21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599954" y="720004"/>
            <a:ext cx="1872208" cy="53827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95300" indent="0">
              <a:buNone/>
              <a:defRPr sz="3033"/>
            </a:lvl2pPr>
            <a:lvl3pPr marL="990601" indent="0">
              <a:buNone/>
              <a:defRPr sz="2600"/>
            </a:lvl3pPr>
            <a:lvl4pPr marL="1485900" indent="0">
              <a:buNone/>
              <a:defRPr sz="2167"/>
            </a:lvl4pPr>
            <a:lvl5pPr marL="1981199" indent="0">
              <a:buNone/>
              <a:defRPr sz="2167"/>
            </a:lvl5pPr>
            <a:lvl6pPr marL="2476500" indent="0">
              <a:buNone/>
              <a:defRPr sz="2167"/>
            </a:lvl6pPr>
            <a:lvl7pPr marL="2971800" indent="0">
              <a:buNone/>
              <a:defRPr sz="2167"/>
            </a:lvl7pPr>
            <a:lvl8pPr marL="3467100" indent="0">
              <a:buNone/>
              <a:defRPr sz="2167"/>
            </a:lvl8pPr>
            <a:lvl9pPr marL="3962400" indent="0">
              <a:buNone/>
              <a:defRPr sz="21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656405" y="720004"/>
            <a:ext cx="1872208" cy="53827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3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95300" indent="0">
              <a:buNone/>
              <a:defRPr sz="3033"/>
            </a:lvl2pPr>
            <a:lvl3pPr marL="990601" indent="0">
              <a:buNone/>
              <a:defRPr sz="2600"/>
            </a:lvl3pPr>
            <a:lvl4pPr marL="1485900" indent="0">
              <a:buNone/>
              <a:defRPr sz="2167"/>
            </a:lvl4pPr>
            <a:lvl5pPr marL="1981199" indent="0">
              <a:buNone/>
              <a:defRPr sz="2167"/>
            </a:lvl5pPr>
            <a:lvl6pPr marL="2476500" indent="0">
              <a:buNone/>
              <a:defRPr sz="2167"/>
            </a:lvl6pPr>
            <a:lvl7pPr marL="2971800" indent="0">
              <a:buNone/>
              <a:defRPr sz="2167"/>
            </a:lvl7pPr>
            <a:lvl8pPr marL="3467100" indent="0">
              <a:buNone/>
              <a:defRPr sz="2167"/>
            </a:lvl8pPr>
            <a:lvl9pPr marL="3962400" indent="0">
              <a:buNone/>
              <a:defRPr sz="21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6081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AF0A9-5104-4474-93AA-5C9614441EC7}" type="datetime1">
              <a:rPr lang="th-TH" smtClean="0"/>
              <a:t>19/07/66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615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0" y="1709742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0" y="4589467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B3DD3-E608-469B-ACDD-7A1A5AC5987E}" type="datetime1">
              <a:rPr lang="th-TH" smtClean="0"/>
              <a:t>19/07/66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87137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7BF8E-744E-4166-8063-EB8B03A5E960}" type="datetime1">
              <a:rPr lang="th-TH" smtClean="0"/>
              <a:t>19/07/66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90118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9"/>
            <a:ext cx="8543925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30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30" y="2505075"/>
            <a:ext cx="4190702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11A99-7D36-4AFA-ABF9-AE2E6593C7FD}" type="datetime1">
              <a:rPr lang="th-TH" smtClean="0"/>
              <a:t>19/07/66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90501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F09D-39E3-4BF3-A417-64E8CC667243}" type="datetime1">
              <a:rPr lang="th-TH" smtClean="0"/>
              <a:t>19/07/66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2960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934AA-3625-4CF5-AD11-9CAD1B1DF164}" type="datetime1">
              <a:rPr lang="th-TH" smtClean="0"/>
              <a:t>19/07/66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548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9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4" indent="0">
              <a:buNone/>
              <a:defRPr sz="1000"/>
            </a:lvl4pPr>
            <a:lvl5pPr marL="1828846" indent="0">
              <a:buNone/>
              <a:defRPr sz="1000"/>
            </a:lvl5pPr>
            <a:lvl6pPr marL="2286057" indent="0">
              <a:buNone/>
              <a:defRPr sz="1000"/>
            </a:lvl6pPr>
            <a:lvl7pPr marL="2743269" indent="0">
              <a:buNone/>
              <a:defRPr sz="1000"/>
            </a:lvl7pPr>
            <a:lvl8pPr marL="3200480" indent="0">
              <a:buNone/>
              <a:defRPr sz="1000"/>
            </a:lvl8pPr>
            <a:lvl9pPr marL="3657691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C23D-4227-4225-8CA3-496C53040FE8}" type="datetime1">
              <a:rPr lang="th-TH" smtClean="0"/>
              <a:t>19/07/66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499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9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4" indent="0">
              <a:buNone/>
              <a:defRPr sz="1000"/>
            </a:lvl4pPr>
            <a:lvl5pPr marL="1828846" indent="0">
              <a:buNone/>
              <a:defRPr sz="1000"/>
            </a:lvl5pPr>
            <a:lvl6pPr marL="2286057" indent="0">
              <a:buNone/>
              <a:defRPr sz="1000"/>
            </a:lvl6pPr>
            <a:lvl7pPr marL="2743269" indent="0">
              <a:buNone/>
              <a:defRPr sz="1000"/>
            </a:lvl7pPr>
            <a:lvl8pPr marL="3200480" indent="0">
              <a:buNone/>
              <a:defRPr sz="1000"/>
            </a:lvl8pPr>
            <a:lvl9pPr marL="3657691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1C4CD-024B-4F91-9388-01D23E9F63E9}" type="datetime1">
              <a:rPr lang="th-TH" smtClean="0"/>
              <a:t>19/07/66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356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9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D9AA9-6D5A-4242-A561-4A49310EF038}" type="datetime1">
              <a:rPr lang="th-TH" smtClean="0"/>
              <a:t>19/07/66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4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4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4C49D-0483-4109-A6FF-868765E90A7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259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388569" y="614842"/>
            <a:ext cx="9145016" cy="59406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666750" y="1147234"/>
            <a:ext cx="8715375" cy="5209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23">
              <a:lnSpc>
                <a:spcPts val="5701"/>
              </a:lnSpc>
              <a:defRPr/>
            </a:pPr>
            <a:r>
              <a:rPr lang="th-TH" altLang="en-US" sz="4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การประชุม</a:t>
            </a:r>
            <a:r>
              <a:rPr lang="th-TH" sz="4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คณะกรรมการ</a:t>
            </a:r>
          </a:p>
          <a:p>
            <a:pPr algn="ctr" defTabSz="914423">
              <a:lnSpc>
                <a:spcPts val="5701"/>
              </a:lnSpc>
              <a:defRPr/>
            </a:pPr>
            <a:r>
              <a:rPr lang="th-TH" sz="4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เร่งรัดและติดตามผลการใช้จ่ายงบประมาณ</a:t>
            </a:r>
          </a:p>
          <a:p>
            <a:pPr algn="ctr" defTabSz="914423">
              <a:lnSpc>
                <a:spcPts val="5701"/>
              </a:lnSpc>
              <a:defRPr/>
            </a:pPr>
            <a:r>
              <a:rPr lang="th-TH" sz="5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ของสำนักงานตำรวจแห่งชาติ </a:t>
            </a:r>
          </a:p>
          <a:p>
            <a:pPr algn="ctr" defTabSz="914423">
              <a:lnSpc>
                <a:spcPts val="5701"/>
              </a:lnSpc>
              <a:defRPr/>
            </a:pPr>
            <a:r>
              <a:rPr lang="th-TH" sz="5400" b="1" dirty="0">
                <a:solidFill>
                  <a:srgbClr val="C00000"/>
                </a:solidFill>
                <a:latin typeface="TH SarabunPSK" pitchFamily="34" charset="-34"/>
                <a:cs typeface="TH SarabunPSK" pitchFamily="34" charset="-34"/>
              </a:rPr>
              <a:t>เดือน กรกฎาคม 2566</a:t>
            </a:r>
          </a:p>
          <a:p>
            <a:pPr algn="ctr" defTabSz="914423">
              <a:lnSpc>
                <a:spcPts val="5701"/>
              </a:lnSpc>
              <a:defRPr/>
            </a:pPr>
            <a:r>
              <a:rPr lang="th-TH" altLang="en-US" sz="4401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(ผ่านการประชุมทางไกล)</a:t>
            </a:r>
            <a:endParaRPr lang="th-TH" sz="4401" b="1" dirty="0">
              <a:solidFill>
                <a:srgbClr val="FF00FF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914423">
              <a:lnSpc>
                <a:spcPts val="5701"/>
              </a:lnSpc>
              <a:defRPr/>
            </a:pPr>
            <a:r>
              <a:rPr lang="th-TH" altLang="en-US" sz="4800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วันพฤหัสบดี ที่ 20 กรกฎาคม 2566 เวลา 10.00 น.</a:t>
            </a:r>
          </a:p>
          <a:p>
            <a:pPr algn="ctr" defTabSz="914423">
              <a:lnSpc>
                <a:spcPts val="5701"/>
              </a:lnSpc>
              <a:defRPr/>
            </a:pPr>
            <a:r>
              <a:rPr lang="th-TH" altLang="en-US" sz="4401" b="1" dirty="0">
                <a:solidFill>
                  <a:prstClr val="black"/>
                </a:solidFill>
                <a:latin typeface="TH SarabunPSK" pitchFamily="34" charset="-34"/>
                <a:cs typeface="TH SarabunPSK" pitchFamily="34" charset="-34"/>
              </a:rPr>
              <a:t>ณ ห้องประชุม ศปก.ตร. ชั้น 20 อาคาร 1 ตร.</a:t>
            </a: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47" y="59056"/>
            <a:ext cx="1456314" cy="1296144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DE1DC3DD-5C35-8BA1-9BBA-F79FA36AD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4918976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E3A8668-EF05-4549-B1E2-956C7F53B48F}"/>
              </a:ext>
            </a:extLst>
          </p:cNvPr>
          <p:cNvSpPr txBox="1"/>
          <p:nvPr/>
        </p:nvSpPr>
        <p:spPr>
          <a:xfrm>
            <a:off x="8838285" y="85665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2.2</a:t>
            </a:r>
          </a:p>
        </p:txBody>
      </p:sp>
      <p:sp>
        <p:nvSpPr>
          <p:cNvPr id="6" name="สี่เหลี่ยมผืนผ้ามุมมน 3">
            <a:extLst>
              <a:ext uri="{FF2B5EF4-FFF2-40B4-BE49-F238E27FC236}">
                <a16:creationId xmlns:a16="http://schemas.microsoft.com/office/drawing/2014/main" id="{928F40C3-F06A-42AB-AC7C-539271F2B65C}"/>
              </a:ext>
            </a:extLst>
          </p:cNvPr>
          <p:cNvSpPr/>
          <p:nvPr/>
        </p:nvSpPr>
        <p:spPr>
          <a:xfrm>
            <a:off x="313900" y="2333768"/>
            <a:ext cx="9376011" cy="204716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000" b="1" spc="-9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สถานะการเบิกจ่ายและการใช้จ่ายงบประมาณ</a:t>
            </a:r>
            <a:br>
              <a:rPr lang="th-TH" sz="4000" b="1" spc="-9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spc="-9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รายจ่ายประจำปีงบประมาณ พ.ศ.2566 </a:t>
            </a:r>
            <a:br>
              <a:rPr lang="th-TH" sz="4000" b="1" spc="-9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ในระบบ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GFMIS</a:t>
            </a:r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ณ วันที่ 12 ก.ค.66 (สงป.(กช.))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2944A2-0F65-4276-ABB9-163C2B57B8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838035"/>
              </p:ext>
            </p:extLst>
          </p:nvPr>
        </p:nvGraphicFramePr>
        <p:xfrm>
          <a:off x="427916" y="2901460"/>
          <a:ext cx="9220198" cy="3928598"/>
        </p:xfrm>
        <a:graphic>
          <a:graphicData uri="http://schemas.openxmlformats.org/drawingml/2006/table">
            <a:tbl>
              <a:tblPr/>
              <a:tblGrid>
                <a:gridCol w="1353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30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30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9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530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494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5583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4422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 งบประมาณสุทธิลงทุน = งบลงทุน+งบรายจ่ายที่เบิกจ่ายในลักษณะงบลงทุน</a:t>
                      </a:r>
                    </a:p>
                  </a:txBody>
                  <a:tcPr marL="7191" marR="7191" marT="71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6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เป้าหมายการเบิกจ่ายงบประมาณและการใช้จ่ายภาครัฐ ประจำปีงบประมาณ พ.ศ.2566 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683"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1.งบประมาณรายจ่ายภาพรวม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09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ไตรมาสที่ 4 (ก.ค.66) 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เป้าหมายการเบิกจ่าย ร้อยละ 81.00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เบิกจ่ายฯ  ร้อยละ 69.02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ต่ำกว่าเป้าหมาย   ร้อยละ 11.98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290">
                <a:tc>
                  <a:txBody>
                    <a:bodyPr/>
                    <a:lstStyle/>
                    <a:p>
                      <a:pPr algn="l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เป้าหมายการใช้จ่าย   ร้อยละ 87.82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ใช้จ่ายฯ    ร้อยละ 74.49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ต่ำกว่าเป้าหมาย   ร้อยละ 13.33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64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งบประมาณรายจ่ายประจำ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873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ไตรมาสที่ 4 (ก.ค.66) 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เป้าหมายการเบิกจ่าย ร้อยละ 86.00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เบิกจ่ายฯ  ร้อยละ 74.47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ต่ำกว่าเป้าหมาย  </a:t>
                      </a:r>
                      <a:r>
                        <a:rPr lang="th-TH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11.53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5683">
                <a:tc>
                  <a:txBody>
                    <a:bodyPr/>
                    <a:lstStyle/>
                    <a:p>
                      <a:pPr algn="l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เป้าหมายการใช้จ่าย   ร้อยละ 87.84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ใช้จ่ายฯ    ร้อยละ 75.21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ต่ำกว่าเป้าหมาย   ร้อยละ 12.63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683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งบประมาณรายจ่ายลงทุน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5683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ไตรมาสที่ 4 (ก.ค.66) 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เป้าหมายการเบิกจ่าย ร้อยละ 63.00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เบิกจ่ายฯ  ร้อยละ 27.59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ต่ำกว่าเป้าหมาย  </a:t>
                      </a:r>
                      <a:r>
                        <a:rPr lang="th-TH" sz="15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35.41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5683">
                <a:tc>
                  <a:txBody>
                    <a:bodyPr/>
                    <a:lstStyle/>
                    <a:p>
                      <a:pPr algn="l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เป้าหมายการใช้จ่าย   ร้อยละ 87.76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ใช้จ่ายฯ    ร้อยละ 68.97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ต่ำกว่าเป้าหมาย   ร้อยละ 18.79</a:t>
                      </a:r>
                    </a:p>
                  </a:txBody>
                  <a:tcPr marL="7191" marR="7191" marT="71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7B042F-718B-4055-A8A1-58EB56C6C87B}"/>
              </a:ext>
            </a:extLst>
          </p:cNvPr>
          <p:cNvGraphicFramePr>
            <a:graphicFrameLocks noGrp="1"/>
          </p:cNvGraphicFramePr>
          <p:nvPr/>
        </p:nvGraphicFramePr>
        <p:xfrm>
          <a:off x="457200" y="152401"/>
          <a:ext cx="8915400" cy="2667003"/>
        </p:xfrm>
        <a:graphic>
          <a:graphicData uri="http://schemas.openxmlformats.org/drawingml/2006/table">
            <a:tbl>
              <a:tblPr/>
              <a:tblGrid>
                <a:gridCol w="1217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56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0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28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9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53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01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647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013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47264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รายงานสถานะการใช้จ่ายงบประมาณ ตามระบบ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New GFMIS Thai </a:t>
                      </a: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ประจำปีงบประมาณ พ.ศ. 2566</a:t>
                      </a:r>
                    </a:p>
                  </a:txBody>
                  <a:tcPr marL="4788" marR="4788" marT="4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7264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ณ วันที่ 12 ก.ค. 2566</a:t>
                      </a:r>
                    </a:p>
                  </a:txBody>
                  <a:tcPr marL="4788" marR="4788" marT="478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627">
                <a:tc>
                  <a:txBody>
                    <a:bodyPr/>
                    <a:lstStyle/>
                    <a:p>
                      <a:pPr algn="ctr" fontAlgn="t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งบรายจ่าย</a:t>
                      </a:r>
                    </a:p>
                  </a:txBody>
                  <a:tcPr marL="4788" marR="4788" marT="47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งบประมาณสุทธิ </a:t>
                      </a:r>
                    </a:p>
                  </a:txBody>
                  <a:tcPr marL="4788" marR="4788" marT="47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ใบสั่งซื้อ/สัญญา </a:t>
                      </a:r>
                    </a:p>
                  </a:txBody>
                  <a:tcPr marL="4788" marR="4788" marT="47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</a:t>
                      </a:r>
                    </a:p>
                  </a:txBody>
                  <a:tcPr marL="4788" marR="4788" marT="47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เบิกจ่ายสะสม </a:t>
                      </a:r>
                    </a:p>
                  </a:txBody>
                  <a:tcPr marL="4788" marR="4788" marT="47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</a:t>
                      </a:r>
                    </a:p>
                  </a:txBody>
                  <a:tcPr marL="4788" marR="4788" marT="47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การใช้จ่ายสะสม</a:t>
                      </a:r>
                    </a:p>
                  </a:txBody>
                  <a:tcPr marL="4788" marR="4788" marT="47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</a:p>
                  </a:txBody>
                  <a:tcPr marL="4788" marR="4788" marT="47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คงเหลือ </a:t>
                      </a:r>
                    </a:p>
                  </a:txBody>
                  <a:tcPr marL="4788" marR="4788" marT="47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t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</a:p>
                  </a:txBody>
                  <a:tcPr marL="4788" marR="4788" marT="478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726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(1)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(2)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(3)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(4)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(5)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(6)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(7) = (3) + (5)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(8)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(9) = (2) - (7)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(10)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26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 งบบุคลากร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82,068,692,500.00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  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-  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63,381,677,986.73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77.23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63,381,677,986.73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77.23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18,687,014,513.27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22.77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726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 งบดำเนินงาน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17,173,562,471.14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712,146,813.12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4.15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10,692,163,384.88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62.26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11,404,310,198.00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66.41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5,769,252,273.14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33.59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726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 งบลงทุน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13,373,437,856.17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5,533,622,356.89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41.38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3,689,372,193.32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27.59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9,222,994,550.21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68.97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4,150,443,305.96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31.03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726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 งบอุดหนุน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335,993,072.00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4,846,523.39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1.44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189,022,576.43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56.26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193,869,099.82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57.70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142,123,972.18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42.30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264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 งบรายจ่ายอื่น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2,129,718,200.69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35,370,471.18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1.66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1,482,036,215.43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69.59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1,517,406,686.61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71.25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612,311,514.08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28.75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7264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 รวมทั้งสิ้น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115,081,404,100.00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6,285,986,164.58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5.46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79,434,272,356.79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69.02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85,720,258,521.37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74.49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29,361,145,578.63 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25.51</a:t>
                      </a:r>
                    </a:p>
                  </a:txBody>
                  <a:tcPr marL="4788" marR="4788" marT="478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6628CCBE-2244-4CB8-ABE6-EF1F683F3174}"/>
              </a:ext>
            </a:extLst>
          </p:cNvPr>
          <p:cNvSpPr txBox="1"/>
          <p:nvPr/>
        </p:nvSpPr>
        <p:spPr>
          <a:xfrm>
            <a:off x="8838285" y="85665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2.2.1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446C3E9C-92A8-4556-8876-0919DBA9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960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630E043-8D42-4AE3-AA39-D0F02D79A620}"/>
              </a:ext>
            </a:extLst>
          </p:cNvPr>
          <p:cNvSpPr txBox="1"/>
          <p:nvPr/>
        </p:nvSpPr>
        <p:spPr>
          <a:xfrm>
            <a:off x="8838285" y="85665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2.2.2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6A1DBAC7-F80B-4901-A3BF-115B57178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9601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94ECFAE2-6176-4216-81F2-28BF00D6AC43}"/>
              </a:ext>
            </a:extLst>
          </p:cNvPr>
          <p:cNvSpPr txBox="1"/>
          <p:nvPr/>
        </p:nvSpPr>
        <p:spPr>
          <a:xfrm>
            <a:off x="8838285" y="85665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2.2.3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511506-F91F-4EE2-8B83-73D979CBC7DF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304800"/>
          <a:ext cx="8762999" cy="6178550"/>
        </p:xfrm>
        <a:graphic>
          <a:graphicData uri="http://schemas.openxmlformats.org/drawingml/2006/table">
            <a:tbl>
              <a:tblPr/>
              <a:tblGrid>
                <a:gridCol w="316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23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2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13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2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708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27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60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27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60545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รายงานสถานะการใช้จ่ายงบประมาณแยกตาม บช. และ บก. ในสังกัด สง.ผบ.ตร.</a:t>
                      </a:r>
                    </a:p>
                  </a:txBody>
                  <a:tcPr marL="7177" marR="7177" marT="7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545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ประจำปีงบประมาณ พ.ศ. 2566</a:t>
                      </a:r>
                    </a:p>
                  </a:txBody>
                  <a:tcPr marL="7177" marR="7177" marT="7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545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ณ วันที่ 12 ก.ค. 2566</a:t>
                      </a:r>
                    </a:p>
                  </a:txBody>
                  <a:tcPr marL="7177" marR="7177" marT="717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89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7177" marR="7177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</a:p>
                  </a:txBody>
                  <a:tcPr marL="7177" marR="7177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งบประมาณสุทธิ </a:t>
                      </a:r>
                    </a:p>
                  </a:txBody>
                  <a:tcPr marL="7177" marR="7177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ใบสั่งซื้อ/สัญญา </a:t>
                      </a:r>
                    </a:p>
                  </a:txBody>
                  <a:tcPr marL="7177" marR="7177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 </a:t>
                      </a:r>
                    </a:p>
                  </a:txBody>
                  <a:tcPr marL="7177" marR="7177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เบิกจ่ายสะสม </a:t>
                      </a:r>
                    </a:p>
                  </a:txBody>
                  <a:tcPr marL="7177" marR="7177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 </a:t>
                      </a:r>
                    </a:p>
                  </a:txBody>
                  <a:tcPr marL="7177" marR="7177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ยอดการใช้จ่ายงบประมาณ </a:t>
                      </a:r>
                      <a:r>
                        <a:rPr lang="th-TH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(ใบสั่งซื้อ/สัญญา รวมเบิกจ่ายสะสม)</a:t>
                      </a:r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77" marR="7177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 </a:t>
                      </a:r>
                    </a:p>
                  </a:txBody>
                  <a:tcPr marL="7177" marR="7177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งบประมาณคงเหลือ </a:t>
                      </a:r>
                    </a:p>
                  </a:txBody>
                  <a:tcPr marL="7177" marR="7177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</a:p>
                  </a:txBody>
                  <a:tcPr marL="7177" marR="7177" marT="71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54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บ.ตร.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1,086,421,554.24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744,318,516.71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68.51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284,447,354.93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26.18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1,028,765,871.64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94.69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57,655,682.60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5.31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54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สบร.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6,051,100.00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- 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5,568,700.00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5,568,700.00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92.03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482,400.00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54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สงป.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426,006,131.60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1,591,737.97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378,515,506.75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88.85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380,107,244.72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89.23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45,898,886.88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54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บช.ส.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513,563,058.66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190,329,911.99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263,544,061.85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51.32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453,873,973.84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88.38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59,689,084.82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54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บช.ปส.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941,919,984.00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96,401,434.28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725,656,835.92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77.04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822,058,270.20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87.27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119,861,713.80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54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ตท.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49,101,214.50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1,250,974.90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41,322,788.91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84.16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42,573,763.81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86.71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6,527,450.69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54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สพฐ.ตร.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592,684,288.50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158,546,469.46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26.75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326,211,906.98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55.04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484,758,376.44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81.79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107,925,912.06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18.21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54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บช.ตชด.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2,681,766,317.33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537,842,697.53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1,635,946,854.95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2,173,789,552.48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81.06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507,976,764.85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18.94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54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สตม.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191,346,587.21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29,107,633.66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15.21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122,478,941.77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64.01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151,586,575.43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79.22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39,760,011.78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54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สง.ก.ต.ช.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3,269,265.00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75,076.08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2,512,114.96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76.84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2,587,191.04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79.14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682,073.96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20.86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54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บช.ก.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811,695,073.54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133,994,678.24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16.51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494,086,178.98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60.87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628,080,857.22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77.38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183,614,216.32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22.62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054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วน.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6,042,462.00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83,841.15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4,475,688.48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74.07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4,559,529.63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75.46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1,482,932.37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24.54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054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1,021,213,199.50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293,401,413.54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28.73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473,647,924.83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46.38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767,049,338.37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75.11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254,163,861.13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24.89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054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1,047,837,938.11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259,294,273.27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24.75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525,762,469.08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50.18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785,056,742.35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74.92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262,781,195.76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25.08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054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สลก.ตร.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14,724,501.09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627,612.23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10,372,157.16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70.44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10,999,769.39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74.70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3,724,731.70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25.30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712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รพ.ตร.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202,182,449.50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34,739,872.01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17.18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114,899,734.08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56.83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149,639,606.09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74.01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52,542,843.41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25.99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019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สตส.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26,810,097.72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471,497.59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19,304,887.45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72.01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19,776,385.04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73.76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7,033,712.68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26.24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462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2,619,434,325.07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603,760,856.19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23.05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1,316,325,004.62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50.25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1,920,085,860.81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73.30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699,348,464.26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26.70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291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</a:t>
                      </a:r>
                    </a:p>
                  </a:txBody>
                  <a:tcPr marL="6656" marR="6656" marT="66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สง.ก.ตร.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21,699,060.10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1,550,450.21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7.15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13,890,022.62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64.01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15,440,472.83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71.16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6,258,587.27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28.84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79E3C41-5D85-4756-8877-D0A061D93FF4}"/>
              </a:ext>
            </a:extLst>
          </p:cNvPr>
          <p:cNvSpPr txBox="1"/>
          <p:nvPr/>
        </p:nvSpPr>
        <p:spPr>
          <a:xfrm>
            <a:off x="8838285" y="85665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2.2.4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FD9E1E-7B38-4788-A3DC-7A5AC40AA176}"/>
              </a:ext>
            </a:extLst>
          </p:cNvPr>
          <p:cNvGraphicFramePr>
            <a:graphicFrameLocks noGrp="1"/>
          </p:cNvGraphicFramePr>
          <p:nvPr/>
        </p:nvGraphicFramePr>
        <p:xfrm>
          <a:off x="533401" y="304800"/>
          <a:ext cx="8785224" cy="6254747"/>
        </p:xfrm>
        <a:graphic>
          <a:graphicData uri="http://schemas.openxmlformats.org/drawingml/2006/table">
            <a:tbl>
              <a:tblPr/>
              <a:tblGrid>
                <a:gridCol w="316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6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23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2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362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2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970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27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2600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27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260467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รายงานสถานะการใช้จ่ายงบประมาณแยกตาม บช. และ บก. ในสังกัด สง.ผบ.ตร.</a:t>
                      </a:r>
                    </a:p>
                  </a:txBody>
                  <a:tcPr marL="7177" marR="7177" marT="71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467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ประจำปีงบประมาณ พ.ศ. 2566</a:t>
                      </a:r>
                    </a:p>
                  </a:txBody>
                  <a:tcPr marL="7177" marR="7177" marT="71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467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ณ วันที่ 12 ก.ค. 2566</a:t>
                      </a:r>
                    </a:p>
                  </a:txBody>
                  <a:tcPr marL="7177" marR="7177" marT="717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760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งบประมาณสุทธิ 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ใบสั่งซื้อ/สัญญา 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 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เบิกจ่ายสะสม 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 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ยอดการใช้จ่ายงบประมาณ </a:t>
                      </a:r>
                      <a:r>
                        <a:rPr lang="th-TH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(ใบสั่งซื้อ/สัญญา รวมเบิกจ่ายสะสม)</a:t>
                      </a:r>
                      <a:endParaRPr lang="th-TH" sz="12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 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งบประมาณคงเหลือ 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DC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4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ภ.4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1,066,284,375.55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142,767,450.30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13.39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606,111,624.92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56.84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748,879,075.22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70.23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317,405,300.33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29.77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4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1,121,159,154.75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182,893,395.36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16.31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595,798,145.65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53.14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778,691,541.01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69.45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342,467,613.74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30.55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4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บช.ศ.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317,663,243.61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20,309,479.39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6.39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199,562,557.06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62.82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219,872,036.45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69.22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97,791,207.16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30.78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950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สกบ.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8,891,200,188.92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1,535,279,845.71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17.27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4,598,187,996.56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51.72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6,133,467,842.27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68.98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2,757,732,346.65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31.02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50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บช.น.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1,685,519,750.53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269,676,574.46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16.00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886,947,488.10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52.62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1,156,624,062.56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68.62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528,895,687.97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31.38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597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สกพ.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61,673,567.60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5,778,673.82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9.37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36,202,160.26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58.70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41,980,834.08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68.07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19,692,733.52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31.93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4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สทส.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1,194,026,781.44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448,375,539.63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37.55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355,707,338.60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29.79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804,082,878.23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67.34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389,943,903.21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32.66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04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752,279,725.87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83,581,509.17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11.11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422,867,535.87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56.21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506,449,045.04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67.32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245,830,680.83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32.68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4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830,709,628.30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157,672,590.72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18.98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392,418,140.48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47.24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550,090,731.20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66.22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280,618,897.10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33.78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4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819,861,821.47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87,675,426.64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10.69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454,037,250.93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55.38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541,712,677.57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66.07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278,149,143.90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33.93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950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จต.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43,133,925.00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956,356.44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26,620,292.89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61.72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27,576,649.33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63.93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15,557,275.67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36.07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488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สท.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20,547,744.00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4,738,292.66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23.06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8,160,615.80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39.72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12,898,908.46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62.78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7,648,835.54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37.22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04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ภ.8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662,521,138.03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67,639,960.41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10.21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347,602,210.38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52.47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415,242,170.79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62.68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247,278,967.24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37.32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826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กมค.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68,021,162.81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1,044,176.91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1.54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41,163,510.98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60.52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42,207,687.89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62.05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25,813,474.92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37.95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604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บช.สอท.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305,244,831.46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151,419,802.55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49.61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34,676,267.23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11.36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186,096,069.78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60.97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119,148,761.68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39.03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7508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บช.ทท.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16,645,012.57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100,000.00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0.60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9,105,145.18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54.70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9,205,145.18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55.30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7,439,867.39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44.70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011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รร.นรต.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262,113,017.72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18,137,841.73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6.92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126,815,500.93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48.38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144,953,342.66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55.30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117,159,675.06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44.70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7011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</a:t>
                      </a:r>
                    </a:p>
                  </a:txBody>
                  <a:tcPr marL="7177" marR="7177" marT="7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   สยศ.ตร.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547,454,437.16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19,821,384.90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91,226,599.24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16.66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111,047,984.14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20.28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436,406,453.02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79.72 </a:t>
                      </a:r>
                    </a:p>
                  </a:txBody>
                  <a:tcPr marL="9525" marR="9525" marT="95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B0376BF-3014-457C-B10A-A02E042FD881}"/>
              </a:ext>
            </a:extLst>
          </p:cNvPr>
          <p:cNvSpPr txBox="1"/>
          <p:nvPr/>
        </p:nvSpPr>
        <p:spPr>
          <a:xfrm>
            <a:off x="8838285" y="85665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2.2.5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322B2C8D-9238-4D10-BA8F-E0593BBD8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16</a:t>
            </a:fld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B193192E-E796-436D-A7E5-B8BBDFD84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717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D4C11F5-54C9-4ACF-A807-F4023A48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17</a:t>
            </a:fld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E203271-75ED-4074-9202-78E37795F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738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CD27AE7-91E7-468D-9993-5F4EDC7B7B04}"/>
              </a:ext>
            </a:extLst>
          </p:cNvPr>
          <p:cNvSpPr txBox="1"/>
          <p:nvPr/>
        </p:nvSpPr>
        <p:spPr>
          <a:xfrm>
            <a:off x="8833074" y="195827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2.3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B3E3037-59DF-F550-B372-05903CAE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18</a:t>
            </a:fld>
            <a:endParaRPr lang="th-TH"/>
          </a:p>
        </p:txBody>
      </p:sp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449447B0-9665-41B3-B17B-3ECFA7398309}"/>
              </a:ext>
            </a:extLst>
          </p:cNvPr>
          <p:cNvGrpSpPr/>
          <p:nvPr/>
        </p:nvGrpSpPr>
        <p:grpSpPr>
          <a:xfrm>
            <a:off x="188769" y="2254329"/>
            <a:ext cx="9528462" cy="2243961"/>
            <a:chOff x="161449" y="2852862"/>
            <a:chExt cx="9528462" cy="1378424"/>
          </a:xfrm>
        </p:grpSpPr>
        <p:sp>
          <p:nvSpPr>
            <p:cNvPr id="6" name="สี่เหลี่ยมผืนผ้ามุมมน 3">
              <a:extLst>
                <a:ext uri="{FF2B5EF4-FFF2-40B4-BE49-F238E27FC236}">
                  <a16:creationId xmlns:a16="http://schemas.microsoft.com/office/drawing/2014/main" id="{993AAD89-76CB-4553-96AC-632D981F426E}"/>
                </a:ext>
              </a:extLst>
            </p:cNvPr>
            <p:cNvSpPr/>
            <p:nvPr/>
          </p:nvSpPr>
          <p:spPr>
            <a:xfrm>
              <a:off x="313900" y="2852862"/>
              <a:ext cx="9376011" cy="137842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กล่องข้อความ 6">
              <a:extLst>
                <a:ext uri="{FF2B5EF4-FFF2-40B4-BE49-F238E27FC236}">
                  <a16:creationId xmlns:a16="http://schemas.microsoft.com/office/drawing/2014/main" id="{A09E3B6E-4241-4968-A0E4-8F05B24C1C05}"/>
                </a:ext>
              </a:extLst>
            </p:cNvPr>
            <p:cNvSpPr txBox="1"/>
            <p:nvPr/>
          </p:nvSpPr>
          <p:spPr>
            <a:xfrm>
              <a:off x="161449" y="2897654"/>
              <a:ext cx="9528462" cy="1304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การดำเนินการงบประมาณค่าปรับปรุง ซ่อมแซมสิ่งก่อสร้าง</a:t>
              </a:r>
              <a:b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และการจัดหาครุภัณฑ์ให้กับหน่วยในสังกัด ตร. </a:t>
              </a:r>
              <a:b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ประจำปีงบประมาณ พ.ศ. 2566 (สงป.)</a:t>
              </a:r>
              <a:endParaRPr lang="th-TH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6643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73876D51-C22D-442A-BD5E-954F81422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19</a:t>
            </a:fld>
            <a:endParaRPr lang="th-TH"/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D8A4F139-9CCC-425A-9302-04483952E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71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673" y="3500439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พล.ต.อ.กิตติ์รัฐ พันธุ์เพ็ชร์</a:t>
            </a:r>
            <a:b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รอง ผบ.ตร.(บร)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248" y="4803384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1</a:t>
            </a:r>
          </a:p>
          <a:p>
            <a:pPr algn="ctr" defTabSz="914423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ประธานแจ้งให้ที่ประชุมทราบ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55D583A-3F01-41BB-8818-D090B5F0E2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716" y="130140"/>
            <a:ext cx="2694280" cy="3370299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CA276862-8A7C-479D-D11E-71C6C08C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4990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2BCA1AA-B184-4EC1-AE6B-5165D42E5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20</a:t>
            </a:fld>
            <a:endParaRPr lang="th-TH"/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A216A4DB-2B42-48A2-98EF-C6615A84A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8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326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04C49-5D15-73DD-61A7-59E0A20E3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12" y="136523"/>
            <a:ext cx="9459209" cy="1209159"/>
          </a:xfr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ค่าปรับปรุง ซ่อมแซมสิ่งก่อสร้าง และการจัดหาครุภัณฑ์ </a:t>
            </a:r>
            <a:b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ให้กับ หน่วยในสังกัด ตร. ประจำปีงบประมาณ พ.ศ. 2566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924002-6EB7-7316-92C8-5BE76922D09B}"/>
              </a:ext>
            </a:extLst>
          </p:cNvPr>
          <p:cNvSpPr txBox="1">
            <a:spLocks/>
          </p:cNvSpPr>
          <p:nvPr/>
        </p:nvSpPr>
        <p:spPr>
          <a:xfrm>
            <a:off x="4610100" y="1521321"/>
            <a:ext cx="5058852" cy="44251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74295" tIns="37148" rIns="74295" bIns="371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วันอังคารที่ 20 กรกฎาคม 2566 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เวลา 10.00 น.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 ศปก.ตร. ชั้น 20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อาคาร 1 ตร.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สำนักงานงบประมาณและการเงิน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049CEB-864E-EF9A-9CFE-4B94643162CC}"/>
              </a:ext>
            </a:extLst>
          </p:cNvPr>
          <p:cNvSpPr txBox="1"/>
          <p:nvPr/>
        </p:nvSpPr>
        <p:spPr>
          <a:xfrm>
            <a:off x="389448" y="5298581"/>
            <a:ext cx="4755288" cy="118878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th-TH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พล.ต.อ.ดำรงศักดิ์  กิตติประภัสร์</a:t>
            </a:r>
            <a:br>
              <a:rPr lang="th-TH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ผบ.ตร.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38A4E3B-9C60-B15C-685E-71C3E4D27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303" y="1511797"/>
            <a:ext cx="3151522" cy="371992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0F966D-384C-7835-5A33-80A367ECE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093AA-B066-4E38-9695-EB1A2FDF4CD8}" type="datetime4">
              <a:rPr lang="th-TH" smtClean="0"/>
              <a:t>19 ก.ค. 66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6A235-6117-62E1-CC86-F25077C3F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10BF-977F-4D5E-8CE6-C76CB26682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9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D27DCD5-9CC6-C18F-E18C-52AB7228FB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27491" r="44435" b="31134"/>
          <a:stretch/>
        </p:blipFill>
        <p:spPr>
          <a:xfrm>
            <a:off x="4947552" y="3640046"/>
            <a:ext cx="4952999" cy="2837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7AE5A2-8682-F8FE-1591-9E514B3F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5406"/>
            <a:ext cx="4898262" cy="1430110"/>
          </a:xfrm>
          <a:solidFill>
            <a:srgbClr val="FFFFD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algn="ctr"/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ข้อสั่งการ </a:t>
            </a:r>
            <a:b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การประชุมคณะกรรมการเร่งรัดและติดตามการใช้จ่ายงบประมาณ ของ ตร. เดือน พ.ค.66 </a:t>
            </a:r>
            <a:b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เมื่อวันอังคารที่ 30 พ.ค.66</a:t>
            </a:r>
            <a:endParaRPr lang="en-US" sz="2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8">
            <a:extLst>
              <a:ext uri="{FF2B5EF4-FFF2-40B4-BE49-F238E27FC236}">
                <a16:creationId xmlns:a16="http://schemas.microsoft.com/office/drawing/2014/main" id="{E9F0C1A5-B562-BBE3-9685-050821F60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87" y="1790633"/>
            <a:ext cx="2189103" cy="2738368"/>
          </a:xfrm>
          <a:prstGeom prst="rect">
            <a:avLst/>
          </a:prstGeom>
        </p:spPr>
      </p:pic>
      <p:sp>
        <p:nvSpPr>
          <p:cNvPr id="5" name="กล่องข้อความ 8">
            <a:extLst>
              <a:ext uri="{FF2B5EF4-FFF2-40B4-BE49-F238E27FC236}">
                <a16:creationId xmlns:a16="http://schemas.microsoft.com/office/drawing/2014/main" id="{BF1C67D7-70F9-1601-B404-0AE17593F90B}"/>
              </a:ext>
            </a:extLst>
          </p:cNvPr>
          <p:cNvSpPr txBox="1"/>
          <p:nvPr/>
        </p:nvSpPr>
        <p:spPr>
          <a:xfrm>
            <a:off x="451898" y="4519764"/>
            <a:ext cx="3741407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พล.ต.อ.กิตติ์รัฐ พันธุ์เพ็ชร์</a:t>
            </a:r>
            <a:br>
              <a:rPr lang="th-TH" sz="32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5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รอง ผบ.ตร.(บร)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7AD110-3A1A-B524-1176-89FDC27328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" t="9929"/>
          <a:stretch/>
        </p:blipFill>
        <p:spPr>
          <a:xfrm>
            <a:off x="4953001" y="0"/>
            <a:ext cx="4952999" cy="36400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30AAC-8C69-60A6-E137-9982D0F8B7D5}"/>
              </a:ext>
            </a:extLst>
          </p:cNvPr>
          <p:cNvSpPr txBox="1"/>
          <p:nvPr/>
        </p:nvSpPr>
        <p:spPr>
          <a:xfrm>
            <a:off x="4952999" y="5848520"/>
            <a:ext cx="4952999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thaiDist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รอง ผบ.ตร.(บร) ตรวจเยี่ยม สงป. ให้ สงป. พิจารณาประสิทธิภาพในการใช้จ่ายงบประมาณของหน่วยมาประกอบการพิจารณาจัดสรรงบค่าซ่อมฯ ด้วย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C6D8B-E641-AFD9-75F6-51F9153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C0E08-1260-4A10-8795-E81D0638A70C}" type="datetime4">
              <a:rPr lang="th-TH" smtClean="0"/>
              <a:t>19 ก.ค. 66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5F4A61-DCA1-90A6-4C34-7D256C998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10BF-977F-4D5E-8CE6-C76CB2668253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ลูกศร: ขวา 7">
            <a:extLst>
              <a:ext uri="{FF2B5EF4-FFF2-40B4-BE49-F238E27FC236}">
                <a16:creationId xmlns:a16="http://schemas.microsoft.com/office/drawing/2014/main" id="{75D514F3-C080-D6AF-D8B8-95436F56E595}"/>
              </a:ext>
            </a:extLst>
          </p:cNvPr>
          <p:cNvSpPr/>
          <p:nvPr/>
        </p:nvSpPr>
        <p:spPr>
          <a:xfrm>
            <a:off x="4525301" y="2048348"/>
            <a:ext cx="936421" cy="438150"/>
          </a:xfrm>
          <a:prstGeom prst="rightArrow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81388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375DE-31A6-02CC-EF46-188F66FD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B215-32F8-4DEA-8862-FAD4D6CE11D4}" type="datetime4">
              <a:rPr lang="th-TH" smtClean="0"/>
              <a:t>19 ก.ค. 66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6865FA-B36A-9EF7-BDE5-BAEA2509A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10BF-977F-4D5E-8CE6-C76CB2668253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B68F8-ACCA-300C-2BF5-FBBF5781CA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4811" r="2574" b="7315"/>
          <a:stretch/>
        </p:blipFill>
        <p:spPr>
          <a:xfrm>
            <a:off x="92696" y="0"/>
            <a:ext cx="4860304" cy="6892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9C3AD8-AD7C-536F-ED27-62F44D933B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8" t="4811" r="8363" b="27285"/>
          <a:stretch/>
        </p:blipFill>
        <p:spPr>
          <a:xfrm>
            <a:off x="5297667" y="117669"/>
            <a:ext cx="4573571" cy="555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520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9CFA2-8C82-C2BE-685F-8EBD8DB7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B215-32F8-4DEA-8862-FAD4D6CE11D4}" type="datetime4">
              <a:rPr lang="th-TH" smtClean="0"/>
              <a:t>19 ก.ค. 66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DE930A-31D5-8057-8A00-1BD2CD159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10BF-977F-4D5E-8CE6-C76CB2668253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1CDA3D-11A2-3149-8ED4-7E7FAD7EA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7" y="0"/>
            <a:ext cx="481452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F5E571-C452-D7CA-6A8C-F7911700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814" y="0"/>
            <a:ext cx="481452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520116-6880-5A42-9128-4A4B0DF0D0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169" y="0"/>
            <a:ext cx="482983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40E56C-2028-BEC5-55AA-0C680E6E7C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38" b="23299"/>
          <a:stretch/>
        </p:blipFill>
        <p:spPr>
          <a:xfrm>
            <a:off x="2919452" y="1206631"/>
            <a:ext cx="2526611" cy="526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46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344C2-A830-0000-BBE7-E0256BDE2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B215-32F8-4DEA-8862-FAD4D6CE11D4}" type="datetime4">
              <a:rPr lang="th-TH" smtClean="0"/>
              <a:t>19 ก.ค. 66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971D26-A788-8A54-8B74-50766FD5B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10BF-977F-4D5E-8CE6-C76CB2668253}" type="slidenum">
              <a:rPr lang="en-US" smtClean="0"/>
              <a:t>25</a:t>
            </a:fld>
            <a:endParaRPr lang="en-US"/>
          </a:p>
        </p:txBody>
      </p:sp>
      <p:sp>
        <p:nvSpPr>
          <p:cNvPr id="10" name="กล่องข้อความ 11">
            <a:extLst>
              <a:ext uri="{FF2B5EF4-FFF2-40B4-BE49-F238E27FC236}">
                <a16:creationId xmlns:a16="http://schemas.microsoft.com/office/drawing/2014/main" id="{341CB1C7-0A2B-5D49-BD65-DF9854E6EACC}"/>
              </a:ext>
            </a:extLst>
          </p:cNvPr>
          <p:cNvSpPr txBox="1"/>
          <p:nvPr/>
        </p:nvSpPr>
        <p:spPr>
          <a:xfrm>
            <a:off x="4072379" y="0"/>
            <a:ext cx="5986021" cy="65556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th-TH" sz="2800" b="1" spc="-20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ท่าน ผบ.ตร. อนุมัติ ลง 29 มิ.ย.66 ท้ายหนังสือ สงป. ด่วนที่สุด ที่ 0010.132/3172 ลง 28 มิ.ย.66 ขออนุมัติโอนจัดสรรงบประมาณรายจ่ายประจำปีงบประมาณ พ.ศ.2566</a:t>
            </a:r>
            <a:endParaRPr lang="th-TH" sz="2800" b="1" dirty="0"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algn="ctr"/>
            <a:r>
              <a:rPr lang="th-TH" sz="2800" b="1" kern="100" dirty="0">
                <a:solidFill>
                  <a:srgbClr val="0033CC"/>
                </a:solidFill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วงเงิน 335,346,756.68 บาท</a:t>
            </a:r>
            <a:endParaRPr lang="en-US" sz="2800" b="1" kern="100" dirty="0">
              <a:solidFill>
                <a:srgbClr val="0033CC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r>
              <a:rPr lang="th-TH" sz="2800" b="1" kern="1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เมื่อหน่วยต่างๆ ได้รับจัดสรรงบประมาณและทราบวงเงินจัดหาแล้วให้หน่วยดำเนินการดังนี้</a:t>
            </a:r>
            <a:endParaRPr lang="en-US" sz="2800" b="1" kern="1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ส่งคืนเงินเหลือจ่ายกลับคืน ตร. และบันทึกข้อมูลในระบบ</a:t>
            </a:r>
            <a:r>
              <a:rPr lang="en-US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Excel Online </a:t>
            </a:r>
            <a:r>
              <a:rPr lang="th-TH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ตามฟอร์มที่กำหนด </a:t>
            </a:r>
            <a:br>
              <a:rPr lang="en-US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800" b="1" kern="1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ภายในวันที่</a:t>
            </a:r>
            <a:r>
              <a:rPr lang="en-US" sz="2800" b="1" kern="1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2800" b="1" kern="1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12 ก.ย.66 </a:t>
            </a:r>
            <a:r>
              <a:rPr lang="th-TH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พร้อมส่งข้อมูลเป็นเอกสาร มายัง สงป.(ผ่าน.งป.)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จัดทำไฟล์ </a:t>
            </a:r>
            <a:r>
              <a:rPr lang="en-US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PPT.</a:t>
            </a:r>
            <a:r>
              <a:rPr lang="th-TH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เพื่อรายงานภาพก่อนและหลัง </a:t>
            </a:r>
            <a:br>
              <a:rPr lang="th-TH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(ตามไฟล์</a:t>
            </a:r>
            <a:r>
              <a:rPr lang="en-US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PPT. </a:t>
            </a:r>
            <a:r>
              <a:rPr lang="th-TH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ต้นแบบที่กำหนด) </a:t>
            </a:r>
            <a:br>
              <a:rPr lang="en-US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800" b="1" kern="1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ภายในวันที่</a:t>
            </a:r>
            <a:r>
              <a:rPr lang="en-US" sz="2800" b="1" kern="1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r>
              <a:rPr lang="th-TH" sz="2800" b="1" kern="1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18 ก.ย.66 </a:t>
            </a:r>
            <a:endParaRPr lang="th-TH" sz="2800" b="1" kern="100" dirty="0">
              <a:solidFill>
                <a:srgbClr val="0033CC"/>
              </a:solidFill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สงป.(งป.) รวบรวมข้อมูลแล้วรายงานให้ ผบ.ตร.ทราบ</a:t>
            </a:r>
            <a:r>
              <a:rPr lang="th-TH" sz="2800" b="1" kern="1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ภายใน 20 ก.ย.66</a:t>
            </a:r>
            <a:endParaRPr lang="en-US" sz="2800" b="1" kern="100" dirty="0">
              <a:solidFill>
                <a:srgbClr val="FF0000"/>
              </a:solidFill>
              <a:effectLst/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C860597-2B9A-8DF4-EE49-29DB7EB42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90" y="136521"/>
            <a:ext cx="3962789" cy="650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82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58A95F-FD5C-0099-8ED0-363AD8D4F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93" y="-5792"/>
            <a:ext cx="9029107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4FC0E-7A4E-7019-08AB-969F62003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6113" y="6363702"/>
            <a:ext cx="2183982" cy="357775"/>
          </a:xfrm>
        </p:spPr>
        <p:txBody>
          <a:bodyPr/>
          <a:lstStyle/>
          <a:p>
            <a:fld id="{070910BF-977F-4D5E-8CE6-C76CB2668253}" type="slidenum">
              <a:rPr lang="en-US" smtClean="0"/>
              <a:t>26</a:t>
            </a:fld>
            <a:endParaRPr lang="en-US"/>
          </a:p>
        </p:txBody>
      </p:sp>
      <p:sp>
        <p:nvSpPr>
          <p:cNvPr id="8" name="กล่องข้อความ 11">
            <a:extLst>
              <a:ext uri="{FF2B5EF4-FFF2-40B4-BE49-F238E27FC236}">
                <a16:creationId xmlns:a16="http://schemas.microsoft.com/office/drawing/2014/main" id="{055F4A67-8363-7F87-CBFD-A2274E781A13}"/>
              </a:ext>
            </a:extLst>
          </p:cNvPr>
          <p:cNvSpPr txBox="1"/>
          <p:nvPr/>
        </p:nvSpPr>
        <p:spPr>
          <a:xfrm>
            <a:off x="133400" y="5556293"/>
            <a:ext cx="686271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th-TH" sz="24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ตัวอย่าง หน่วย บช.น.</a:t>
            </a:r>
            <a:br>
              <a:rPr lang="th-TH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หน่วยส่งคืนเงินเหลือจ่ายกลับคืน ตร. </a:t>
            </a:r>
            <a:r>
              <a:rPr lang="th-TH" sz="2800" b="1" kern="1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วงเงิน 8,197.37 บาท</a:t>
            </a:r>
            <a:br>
              <a:rPr lang="th-TH" sz="2800" b="1" kern="100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</a:br>
            <a:r>
              <a:rPr lang="th-TH" sz="2800" b="1" kern="100" dirty="0">
                <a:solidFill>
                  <a:srgbClr val="0033CC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พร้อมส่งข้อมูลเป็นเอกสาร มายัง สงป.(ผ่าน.งป.)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69A93-4CDA-43D9-4512-C500917DC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92"/>
            <a:ext cx="3016577" cy="1946613"/>
          </a:xfr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1.หน่วยบันทึก 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Excel Online 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และส่งคืนเงินเหลือจ่ายกลับคืน ตร. ภายใน 12 ก.ย.66</a:t>
            </a:r>
            <a:endParaRPr lang="en-US" sz="3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BF6FDD-1DD6-E00C-DB29-2ECCF6541ADF}"/>
              </a:ext>
            </a:extLst>
          </p:cNvPr>
          <p:cNvSpPr/>
          <p:nvPr/>
        </p:nvSpPr>
        <p:spPr>
          <a:xfrm>
            <a:off x="8974315" y="1583704"/>
            <a:ext cx="799706" cy="357775"/>
          </a:xfrm>
          <a:prstGeom prst="round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D2A956-270D-4C6F-A823-BD49CEB7CA45}"/>
              </a:ext>
            </a:extLst>
          </p:cNvPr>
          <p:cNvSpPr/>
          <p:nvPr/>
        </p:nvSpPr>
        <p:spPr>
          <a:xfrm>
            <a:off x="6996113" y="5869404"/>
            <a:ext cx="1874509" cy="988596"/>
          </a:xfrm>
          <a:prstGeom prst="round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FCD1498A-F9AF-F824-6560-9D26198112C0}"/>
              </a:ext>
            </a:extLst>
          </p:cNvPr>
          <p:cNvSpPr/>
          <p:nvPr/>
        </p:nvSpPr>
        <p:spPr>
          <a:xfrm>
            <a:off x="8776355" y="1225929"/>
            <a:ext cx="471644" cy="357775"/>
          </a:xfrm>
          <a:prstGeom prst="down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en-US" sz="2400" b="1" dirty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CB3795C3-96A1-42F0-83B3-E7507B462D00}"/>
              </a:ext>
            </a:extLst>
          </p:cNvPr>
          <p:cNvSpPr/>
          <p:nvPr/>
        </p:nvSpPr>
        <p:spPr>
          <a:xfrm>
            <a:off x="8881579" y="5997521"/>
            <a:ext cx="413250" cy="440985"/>
          </a:xfrm>
          <a:prstGeom prst="leftArrow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en-US" sz="2400" b="1" dirty="0">
              <a:solidFill>
                <a:srgbClr val="0033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5894445-8832-EBE8-9D00-11F50C2F6855}"/>
              </a:ext>
            </a:extLst>
          </p:cNvPr>
          <p:cNvSpPr/>
          <p:nvPr/>
        </p:nvSpPr>
        <p:spPr>
          <a:xfrm>
            <a:off x="8557037" y="58279"/>
            <a:ext cx="1210939" cy="551790"/>
          </a:xfrm>
          <a:prstGeom prst="round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75976C-1551-C58F-E080-13937364E0D9}"/>
              </a:ext>
            </a:extLst>
          </p:cNvPr>
          <p:cNvSpPr txBox="1"/>
          <p:nvPr/>
        </p:nvSpPr>
        <p:spPr>
          <a:xfrm>
            <a:off x="8570212" y="17103"/>
            <a:ext cx="1197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 1/2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58801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E08F8-1AC9-7D80-6E43-861C15290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B215-32F8-4DEA-8862-FAD4D6CE11D4}" type="datetime4">
              <a:rPr lang="th-TH" smtClean="0"/>
              <a:t>19 ก.ค. 66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5320AD-0EA2-F7CA-DF80-AF3B7F9D4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10BF-977F-4D5E-8CE6-C76CB2668253}" type="slidenum">
              <a:rPr lang="en-US" smtClean="0"/>
              <a:t>27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A0EF06-B943-71D6-5F01-47FA30AF5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77CADB-CD88-DAAE-C015-6D0B64374E41}"/>
              </a:ext>
            </a:extLst>
          </p:cNvPr>
          <p:cNvSpPr txBox="1"/>
          <p:nvPr/>
        </p:nvSpPr>
        <p:spPr>
          <a:xfrm>
            <a:off x="8581213" y="9901"/>
            <a:ext cx="1197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 2/2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F218458-4297-C0AF-8878-5FEE4DC6DA68}"/>
              </a:ext>
            </a:extLst>
          </p:cNvPr>
          <p:cNvSpPr/>
          <p:nvPr/>
        </p:nvSpPr>
        <p:spPr>
          <a:xfrm>
            <a:off x="8557037" y="58279"/>
            <a:ext cx="1210939" cy="551790"/>
          </a:xfrm>
          <a:prstGeom prst="roundRect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477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E20A308-D98D-0AE0-B8B4-D17B33491494}"/>
              </a:ext>
            </a:extLst>
          </p:cNvPr>
          <p:cNvSpPr>
            <a:spLocks noGrp="1"/>
          </p:cNvSpPr>
          <p:nvPr/>
        </p:nvSpPr>
        <p:spPr>
          <a:xfrm>
            <a:off x="1" y="1537554"/>
            <a:ext cx="9906000" cy="17509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 cap="all" baseline="0">
                <a:solidFill>
                  <a:schemeClr val="bg1"/>
                </a:solidFill>
                <a:latin typeface="Leelawadee" panose="020B0502040204020203" pitchFamily="34" charset="-34"/>
                <a:ea typeface="+mj-ea"/>
                <a:cs typeface="Leelawadee" panose="020B0502040204020203" pitchFamily="34" charset="-34"/>
              </a:defRPr>
            </a:lvl1pPr>
          </a:lstStyle>
          <a:p>
            <a:pPr algn="ctr"/>
            <a:r>
              <a:rPr lang="th-TH" sz="3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รายการขอรับการสนับสนุนงบประมาณค่าซ่อมแซมและค่าปรับปรุงสิ่งก่อสร้าง </a:t>
            </a:r>
            <a:br>
              <a:rPr lang="th-TH" sz="3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 2566             </a:t>
            </a:r>
            <a:br>
              <a:rPr lang="th-TH" sz="3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5298268D-E0DC-E3EE-122E-AF1D6B49913C}"/>
              </a:ext>
            </a:extLst>
          </p:cNvPr>
          <p:cNvSpPr>
            <a:spLocks noGrp="1"/>
          </p:cNvSpPr>
          <p:nvPr/>
        </p:nvSpPr>
        <p:spPr>
          <a:xfrm>
            <a:off x="1065402" y="3680670"/>
            <a:ext cx="7709482" cy="2535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100000"/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SzPct val="100000"/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100000"/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Leelawadee" panose="020B0502040204020203" pitchFamily="34" charset="-34"/>
                <a:ea typeface="+mn-ea"/>
                <a:cs typeface="Leelawadee" panose="020B0502040204020203" pitchFamily="34" charset="-34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th-TH" sz="35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กรอบวงเงิน  34,000,000  บาท</a:t>
            </a:r>
          </a:p>
          <a:p>
            <a:pPr rtl="0"/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งบดำเนินงาน   90  รายการ  วงเงิน      33,520,850  บาท</a:t>
            </a:r>
          </a:p>
          <a:p>
            <a:pPr rtl="0"/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งบลงทุน          8   รายการ  วงเงิน          480,100  บาท    </a:t>
            </a:r>
            <a:br>
              <a:rPr lang="th-TH" sz="35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รวมทั้งสิ้น       98   รายการ  เป็นเงิน    34,000,950  บาท</a:t>
            </a:r>
            <a:endParaRPr lang="th-th" sz="3500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4A6A9C-63AF-40ED-09B2-549F8DC5BD5D}"/>
              </a:ext>
            </a:extLst>
          </p:cNvPr>
          <p:cNvSpPr txBox="1"/>
          <p:nvPr/>
        </p:nvSpPr>
        <p:spPr>
          <a:xfrm>
            <a:off x="3916960" y="486561"/>
            <a:ext cx="1635853" cy="86177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5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ภ.4</a:t>
            </a:r>
            <a:endParaRPr lang="en-US" sz="5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B60EDB-E6B2-4E18-7E02-7BA00EBA4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4900" y="15221"/>
            <a:ext cx="2439971" cy="488929"/>
          </a:xfr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 </a:t>
            </a:r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2F6878-7272-2E93-0E9C-CFFE1E4E611D}"/>
              </a:ext>
            </a:extLst>
          </p:cNvPr>
          <p:cNvSpPr txBox="1">
            <a:spLocks/>
          </p:cNvSpPr>
          <p:nvPr/>
        </p:nvSpPr>
        <p:spPr>
          <a:xfrm>
            <a:off x="6248401" y="15221"/>
            <a:ext cx="3657599" cy="175093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จัดทำภาพรายงานเรียงลำดับ 1-98</a:t>
            </a:r>
            <a:endParaRPr lang="en-US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55267C-0376-7786-7B40-6FF29DA29594}"/>
              </a:ext>
            </a:extLst>
          </p:cNvPr>
          <p:cNvSpPr txBox="1">
            <a:spLocks/>
          </p:cNvSpPr>
          <p:nvPr/>
        </p:nvSpPr>
        <p:spPr>
          <a:xfrm>
            <a:off x="0" y="5793"/>
            <a:ext cx="3214540" cy="165332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จัดทำ 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PPT. 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รายงานภาพถ่ายก่อน -หลัง</a:t>
            </a:r>
            <a:r>
              <a:rPr lang="en-US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ส่ง ตร. ภายใน 18 ก.ย.66</a:t>
            </a:r>
            <a:endParaRPr lang="en-US" sz="32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672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82412" y="214732"/>
            <a:ext cx="8804457" cy="933709"/>
          </a:xfrm>
          <a:noFill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ซ่อมแซมอาคารที่ทำการหน่วยปฏิบัติการพิเศษ (ปนพ.เดิม)</a:t>
            </a:r>
            <a:b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ภ.จว.มหาสารคาม  </a:t>
            </a:r>
            <a:r>
              <a:rPr lang="th-TH" sz="3600" b="1" u="sng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480,000 บาท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2D974-311F-A8F8-CCC5-9D36AD443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D2EE-504C-4F2D-A233-4D0E54E86885}" type="slidenum">
              <a:rPr lang="th-TH" smtClean="0"/>
              <a:t>29</a:t>
            </a:fld>
            <a:endParaRPr lang="th-TH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177F85-8FE6-A4D4-6A15-FD92A9E2ECEE}"/>
              </a:ext>
            </a:extLst>
          </p:cNvPr>
          <p:cNvSpPr/>
          <p:nvPr/>
        </p:nvSpPr>
        <p:spPr>
          <a:xfrm>
            <a:off x="319131" y="209772"/>
            <a:ext cx="838200" cy="838200"/>
          </a:xfrm>
          <a:prstGeom prst="ellipse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B6EE5-674D-B5F7-BE0C-6E2757A46009}"/>
              </a:ext>
            </a:extLst>
          </p:cNvPr>
          <p:cNvSpPr txBox="1"/>
          <p:nvPr/>
        </p:nvSpPr>
        <p:spPr>
          <a:xfrm>
            <a:off x="433431" y="277522"/>
            <a:ext cx="60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endParaRPr lang="en-US" sz="4000" dirty="0"/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95690AF7-58B9-E47F-6998-96A416F71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649" y="2470525"/>
            <a:ext cx="2351884" cy="1730341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9053D592-8E3F-3872-1989-D3F0E014C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648" y="4296892"/>
            <a:ext cx="2324507" cy="2165975"/>
          </a:xfrm>
          <a:prstGeom prst="rect">
            <a:avLst/>
          </a:prstGeom>
        </p:spPr>
      </p:pic>
      <p:pic>
        <p:nvPicPr>
          <p:cNvPr id="30" name="รูปภาพ 3">
            <a:extLst>
              <a:ext uri="{FF2B5EF4-FFF2-40B4-BE49-F238E27FC236}">
                <a16:creationId xmlns:a16="http://schemas.microsoft.com/office/drawing/2014/main" id="{CBB1CD96-6753-6626-F094-023F7A3CF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49" y="4296892"/>
            <a:ext cx="2287564" cy="2165975"/>
          </a:xfrm>
          <a:prstGeom prst="rect">
            <a:avLst/>
          </a:prstGeom>
        </p:spPr>
      </p:pic>
      <p:pic>
        <p:nvPicPr>
          <p:cNvPr id="3" name="รูปภาพ 23">
            <a:extLst>
              <a:ext uri="{FF2B5EF4-FFF2-40B4-BE49-F238E27FC236}">
                <a16:creationId xmlns:a16="http://schemas.microsoft.com/office/drawing/2014/main" id="{4EFCDDB6-7F44-73A7-F214-D629A01B73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7137"/>
          <a:stretch/>
        </p:blipFill>
        <p:spPr bwMode="auto">
          <a:xfrm>
            <a:off x="136084" y="2470525"/>
            <a:ext cx="2287564" cy="17258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ตัวแทนเนื้อหา 3">
            <a:extLst>
              <a:ext uri="{FF2B5EF4-FFF2-40B4-BE49-F238E27FC236}">
                <a16:creationId xmlns:a16="http://schemas.microsoft.com/office/drawing/2014/main" id="{AB45858F-8EF8-AE60-51EC-7C2BAB1EFCAC}"/>
              </a:ext>
            </a:extLst>
          </p:cNvPr>
          <p:cNvSpPr txBox="1">
            <a:spLocks/>
          </p:cNvSpPr>
          <p:nvPr/>
        </p:nvSpPr>
        <p:spPr>
          <a:xfrm>
            <a:off x="1578523" y="1165834"/>
            <a:ext cx="1542473" cy="854153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lang="th-TH" sz="4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ก่อน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ตัวแทนเนื้อหา 3">
            <a:extLst>
              <a:ext uri="{FF2B5EF4-FFF2-40B4-BE49-F238E27FC236}">
                <a16:creationId xmlns:a16="http://schemas.microsoft.com/office/drawing/2014/main" id="{B92E7AC0-25E9-C208-38CE-8C153E5B8149}"/>
              </a:ext>
            </a:extLst>
          </p:cNvPr>
          <p:cNvSpPr txBox="1">
            <a:spLocks/>
          </p:cNvSpPr>
          <p:nvPr/>
        </p:nvSpPr>
        <p:spPr>
          <a:xfrm>
            <a:off x="6458528" y="1165834"/>
            <a:ext cx="1542473" cy="854153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หลัง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ตัวแทนเนื้อหา 3">
            <a:extLst>
              <a:ext uri="{FF2B5EF4-FFF2-40B4-BE49-F238E27FC236}">
                <a16:creationId xmlns:a16="http://schemas.microsoft.com/office/drawing/2014/main" id="{080754CF-E861-438B-A720-2BC23FC28DD3}"/>
              </a:ext>
            </a:extLst>
          </p:cNvPr>
          <p:cNvSpPr txBox="1">
            <a:spLocks/>
          </p:cNvSpPr>
          <p:nvPr/>
        </p:nvSpPr>
        <p:spPr>
          <a:xfrm>
            <a:off x="136177" y="2509517"/>
            <a:ext cx="3233405" cy="3368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marR="0" lvl="0" indent="-271463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ซ่อมแซมหลังคาเ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นื่องจากกระเบื้องแตกชำรุด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71463" marR="0" lvl="0" indent="-271463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ซ่อมแซมฝ้าเพดาน</a:t>
            </a:r>
          </a:p>
          <a:p>
            <a:pPr marL="271463" marR="0" lvl="0" indent="-271463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ทาสีอาคาร </a:t>
            </a:r>
          </a:p>
          <a:p>
            <a:pPr marL="271463" marR="0" lvl="0" indent="-271463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ประตู</a:t>
            </a:r>
          </a:p>
          <a:p>
            <a:pPr marL="271463" marR="0" lvl="0" indent="-271463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ติดลูกกรงเหล็ก</a:t>
            </a:r>
          </a:p>
          <a:p>
            <a:pPr marL="271463" marR="0" lvl="0" indent="-271463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งานไฟฟ้า</a:t>
            </a:r>
            <a:b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Tx/>
              <a:buFont typeface="Wingdings 3" charset="2"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86EF07-4CF7-127C-A03F-2ED9AA5A1E8C}"/>
              </a:ext>
            </a:extLst>
          </p:cNvPr>
          <p:cNvSpPr/>
          <p:nvPr/>
        </p:nvSpPr>
        <p:spPr>
          <a:xfrm>
            <a:off x="71432" y="2225964"/>
            <a:ext cx="4786895" cy="449551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D30924-3C4C-6D70-7795-DA6A66C4AD7B}"/>
              </a:ext>
            </a:extLst>
          </p:cNvPr>
          <p:cNvSpPr/>
          <p:nvPr/>
        </p:nvSpPr>
        <p:spPr>
          <a:xfrm>
            <a:off x="4953000" y="2225963"/>
            <a:ext cx="4854779" cy="449551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57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528" y="3639725"/>
            <a:ext cx="5904656" cy="1265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พล.ต.ท. ธัชชัย </a:t>
            </a:r>
            <a:r>
              <a:rPr lang="th-TH" sz="4000" b="1" i="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ปิ</a:t>
            </a:r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ตะ</a:t>
            </a:r>
            <a:r>
              <a:rPr lang="th-TH" sz="4000" b="1" i="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นี</a:t>
            </a:r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ละบุตร</a:t>
            </a:r>
          </a:p>
          <a:p>
            <a:pPr algn="ctr">
              <a:lnSpc>
                <a:spcPts val="4200"/>
              </a:lnSpc>
              <a:defRPr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ผู้ช่วย ผบ.ตร.(บร 5)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09ED2B8-FF41-407E-B69D-9F142E85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040" y="98843"/>
            <a:ext cx="2875632" cy="3597154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ED97427D-BCAA-4EC5-9070-3B2E01AFCC94}"/>
              </a:ext>
            </a:extLst>
          </p:cNvPr>
          <p:cNvSpPr txBox="1"/>
          <p:nvPr/>
        </p:nvSpPr>
        <p:spPr>
          <a:xfrm>
            <a:off x="1486248" y="4803384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1</a:t>
            </a:r>
          </a:p>
          <a:p>
            <a:pPr algn="ctr" defTabSz="914423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ประธานแจ้งให้ที่ประชุมทราบ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EC0BB09A-2C63-643C-D7B6-07B454D4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4078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008B03A-4A43-8FCD-C983-CAF37E416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377" y="216344"/>
            <a:ext cx="7004226" cy="1171278"/>
          </a:xfrm>
          <a:noFill/>
        </p:spPr>
        <p:txBody>
          <a:bodyPr>
            <a:noAutofit/>
          </a:bodyPr>
          <a:lstStyle/>
          <a:p>
            <a:pPr algn="ctr"/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ตู้เหล็ก แบบ 4 ลิ้นชัก บก.กค.ภ.4</a:t>
            </a:r>
            <a:b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จำนวน 3 ตู้  </a:t>
            </a:r>
            <a:r>
              <a:rPr lang="th-TH" sz="3600" b="1" u="sng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20</a:t>
            </a:r>
            <a:r>
              <a:rPr lang="en-US" sz="3600" b="1" u="sng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,100 </a:t>
            </a:r>
            <a:r>
              <a:rPr lang="th-TH" sz="3600" b="1" u="sng" dirty="0">
                <a:solidFill>
                  <a:srgbClr val="0000FF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บาท (งบลงทุน)</a:t>
            </a:r>
            <a:endParaRPr lang="en-US" sz="3600" b="1" u="sng" dirty="0">
              <a:solidFill>
                <a:srgbClr val="0000FF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8EB088-C907-E1A4-D9FD-C5DAACB5A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D2EE-504C-4F2D-A233-4D0E54E86885}" type="slidenum">
              <a:rPr lang="th-TH" smtClean="0"/>
              <a:t>30</a:t>
            </a:fld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5FD1437-5CAC-96A6-5F2D-48AA6ED45A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9" t="12699" r="17839" b="9228"/>
          <a:stretch/>
        </p:blipFill>
        <p:spPr>
          <a:xfrm>
            <a:off x="613035" y="2215037"/>
            <a:ext cx="3940315" cy="1697900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B1882E4-DCE0-745C-7242-81E137603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41" t="11556" r="24500" b="4127"/>
          <a:stretch/>
        </p:blipFill>
        <p:spPr>
          <a:xfrm>
            <a:off x="613035" y="3657511"/>
            <a:ext cx="3940315" cy="2990717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A2D8F28B-5ED8-55C2-9EF7-E2FF7BED7F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92500" l="27000" r="96375">
                        <a14:foregroundMark x1="35250" y1="12375" x2="35250" y2="12375"/>
                        <a14:foregroundMark x1="33125" y1="34000" x2="33125" y2="34000"/>
                        <a14:foregroundMark x1="43125" y1="92500" x2="43125" y2="92500"/>
                        <a14:foregroundMark x1="37625" y1="88125" x2="37625" y2="88125"/>
                        <a14:foregroundMark x1="30375" y1="79625" x2="30375" y2="79625"/>
                        <a14:foregroundMark x1="34375" y1="43625" x2="34375" y2="43625"/>
                        <a14:foregroundMark x1="39500" y1="35750" x2="39500" y2="35750"/>
                        <a14:foregroundMark x1="37125" y1="47625" x2="37125" y2="47625"/>
                        <a14:foregroundMark x1="55750" y1="55875" x2="55750" y2="55875"/>
                        <a14:foregroundMark x1="54750" y1="76250" x2="54750" y2="76250"/>
                        <a14:foregroundMark x1="57250" y1="75250" x2="57250" y2="75250"/>
                        <a14:foregroundMark x1="55250" y1="57375" x2="55250" y2="57375"/>
                        <a14:foregroundMark x1="57375" y1="36750" x2="57375" y2="36750"/>
                        <a14:foregroundMark x1="57375" y1="37750" x2="57375" y2="37750"/>
                        <a14:foregroundMark x1="54000" y1="37375" x2="54000" y2="37375"/>
                        <a14:foregroundMark x1="54750" y1="35375" x2="54750" y2="35375"/>
                        <a14:foregroundMark x1="54500" y1="15875" x2="54500" y2="15875"/>
                        <a14:foregroundMark x1="56375" y1="8375" x2="56375" y2="8375"/>
                        <a14:foregroundMark x1="37500" y1="9375" x2="37500" y2="9375"/>
                        <a14:foregroundMark x1="27000" y1="17875" x2="27000" y2="17875"/>
                        <a14:foregroundMark x1="85875" y1="10625" x2="85875" y2="10625"/>
                        <a14:foregroundMark x1="85625" y1="13625" x2="85625" y2="13625"/>
                        <a14:foregroundMark x1="84375" y1="10000" x2="84375" y2="10000"/>
                        <a14:foregroundMark x1="87625" y1="10625" x2="87625" y2="10625"/>
                        <a14:foregroundMark x1="88625" y1="8750" x2="88625" y2="8750"/>
                        <a14:foregroundMark x1="84250" y1="9125" x2="84250" y2="9125"/>
                        <a14:foregroundMark x1="83500" y1="11000" x2="83500" y2="11000"/>
                        <a14:foregroundMark x1="86375" y1="9750" x2="86375" y2="9750"/>
                        <a14:foregroundMark x1="87500" y1="11000" x2="87500" y2="11000"/>
                        <a14:foregroundMark x1="85875" y1="12375" x2="85875" y2="12375"/>
                        <a14:foregroundMark x1="85125" y1="11375" x2="85125" y2="11375"/>
                        <a14:foregroundMark x1="86750" y1="17250" x2="86750" y2="17250"/>
                        <a14:foregroundMark x1="89250" y1="17500" x2="89250" y2="17500"/>
                        <a14:foregroundMark x1="91500" y1="17000" x2="91500" y2="17000"/>
                        <a14:foregroundMark x1="93500" y1="17000" x2="93500" y2="17000"/>
                        <a14:foregroundMark x1="90625" y1="17625" x2="90625" y2="17625"/>
                        <a14:foregroundMark x1="86750" y1="17125" x2="86750" y2="17125"/>
                        <a14:foregroundMark x1="87875" y1="17500" x2="87875" y2="17500"/>
                        <a14:foregroundMark x1="76625" y1="17500" x2="76625" y2="17500"/>
                        <a14:foregroundMark x1="75500" y1="17500" x2="75500" y2="17500"/>
                        <a14:foregroundMark x1="80125" y1="17625" x2="80125" y2="17625"/>
                        <a14:foregroundMark x1="75500" y1="17500" x2="75500" y2="17500"/>
                        <a14:foregroundMark x1="76625" y1="16625" x2="76625" y2="16625"/>
                        <a14:foregroundMark x1="80125" y1="17000" x2="81000" y2="16750"/>
                        <a14:foregroundMark x1="80250" y1="18250" x2="80250" y2="18250"/>
                        <a14:foregroundMark x1="75000" y1="18000" x2="75000" y2="18000"/>
                        <a14:foregroundMark x1="75375" y1="17875" x2="75375" y2="17875"/>
                        <a14:foregroundMark x1="75125" y1="17500" x2="75125" y2="17500"/>
                        <a14:foregroundMark x1="75125" y1="17000" x2="75125" y2="17000"/>
                        <a14:foregroundMark x1="87000" y1="17250" x2="87000" y2="17250"/>
                        <a14:foregroundMark x1="87875" y1="17500" x2="87875" y2="17500"/>
                        <a14:foregroundMark x1="88750" y1="17125" x2="88750" y2="17125"/>
                        <a14:foregroundMark x1="87875" y1="18625" x2="87875" y2="18625"/>
                        <a14:foregroundMark x1="85000" y1="18375" x2="85500" y2="18250"/>
                        <a14:foregroundMark x1="82750" y1="18000" x2="82750" y2="18000"/>
                        <a14:foregroundMark x1="95125" y1="18250" x2="95125" y2="18250"/>
                        <a14:foregroundMark x1="95875" y1="17625" x2="95875" y2="17625"/>
                        <a14:foregroundMark x1="96375" y1="17125" x2="96375" y2="17125"/>
                        <a14:foregroundMark x1="84250" y1="17000" x2="84250" y2="17000"/>
                        <a14:foregroundMark x1="78875" y1="17375" x2="78875" y2="17375"/>
                        <a14:foregroundMark x1="78125" y1="18375" x2="78125" y2="18375"/>
                        <a14:foregroundMark x1="77625" y1="17250" x2="77625" y2="17250"/>
                        <a14:foregroundMark x1="78250" y1="16500" x2="78250" y2="16500"/>
                        <a14:foregroundMark x1="77750" y1="16500" x2="77750" y2="16500"/>
                        <a14:foregroundMark x1="78125" y1="16375" x2="78125" y2="16375"/>
                        <a14:foregroundMark x1="79375" y1="16625" x2="79375" y2="16625"/>
                        <a14:foregroundMark x1="79875" y1="16250" x2="79875" y2="16250"/>
                        <a14:foregroundMark x1="80750" y1="17750" x2="80750" y2="17750"/>
                        <a14:foregroundMark x1="55875" y1="16125" x2="55875" y2="16125"/>
                        <a14:foregroundMark x1="75125" y1="17000" x2="75125" y2="17000"/>
                        <a14:foregroundMark x1="75125" y1="16875" x2="75125" y2="16875"/>
                        <a14:foregroundMark x1="75375" y1="16625" x2="75375" y2="16625"/>
                        <a14:foregroundMark x1="76125" y1="18250" x2="76125" y2="18250"/>
                        <a14:foregroundMark x1="78375" y1="18125" x2="78375" y2="18125"/>
                        <a14:foregroundMark x1="75000" y1="18125" x2="75000" y2="18125"/>
                        <a14:foregroundMark x1="75250" y1="16375" x2="75250" y2="16375"/>
                        <a14:foregroundMark x1="75000" y1="16375" x2="75000" y2="16375"/>
                        <a14:foregroundMark x1="81750" y1="18125" x2="81750" y2="18125"/>
                        <a14:foregroundMark x1="80500" y1="18375" x2="80500" y2="18375"/>
                        <a14:foregroundMark x1="45000" y1="8000" x2="45000" y2="8000"/>
                        <a14:backgroundMark x1="87875" y1="16750" x2="87875" y2="16750"/>
                        <a14:backgroundMark x1="88000" y1="18750" x2="88000" y2="18750"/>
                        <a14:backgroundMark x1="89125" y1="17000" x2="89125" y2="17000"/>
                        <a14:backgroundMark x1="94000" y1="17125" x2="94000" y2="17125"/>
                        <a14:backgroundMark x1="90375" y1="17875" x2="90375" y2="17875"/>
                        <a14:backgroundMark x1="92250" y1="17125" x2="92250" y2="17125"/>
                        <a14:backgroundMark x1="96000" y1="17500" x2="96000" y2="17500"/>
                        <a14:backgroundMark x1="80375" y1="18000" x2="80375" y2="18000"/>
                        <a14:backgroundMark x1="75750" y1="19125" x2="75750" y2="19125"/>
                        <a14:backgroundMark x1="80125" y1="17500" x2="80125" y2="17500"/>
                        <a14:backgroundMark x1="80125" y1="17125" x2="80125" y2="17125"/>
                        <a14:backgroundMark x1="78125" y1="17875" x2="78125" y2="17875"/>
                        <a14:backgroundMark x1="78125" y1="16750" x2="78125" y2="16750"/>
                        <a14:backgroundMark x1="75750" y1="18625" x2="75750" y2="18625"/>
                        <a14:backgroundMark x1="76125" y1="17125" x2="76125" y2="17125"/>
                        <a14:backgroundMark x1="75750" y1="17375" x2="75750" y2="17375"/>
                        <a14:backgroundMark x1="82750" y1="17875" x2="82750" y2="17875"/>
                        <a14:backgroundMark x1="85375" y1="18500" x2="85375" y2="18500"/>
                        <a14:backgroundMark x1="84375" y1="17750" x2="84375" y2="17750"/>
                        <a14:backgroundMark x1="90750" y1="17750" x2="90750" y2="1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64"/>
          <a:stretch/>
        </p:blipFill>
        <p:spPr>
          <a:xfrm>
            <a:off x="1664446" y="2176999"/>
            <a:ext cx="2929346" cy="390393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2F5E07D-2319-B54F-9FC2-FD0139222D30}"/>
              </a:ext>
            </a:extLst>
          </p:cNvPr>
          <p:cNvSpPr/>
          <p:nvPr/>
        </p:nvSpPr>
        <p:spPr>
          <a:xfrm>
            <a:off x="319131" y="209772"/>
            <a:ext cx="838200" cy="838200"/>
          </a:xfrm>
          <a:prstGeom prst="ellipse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BBD271-E4A6-4C0D-8971-3E3E1269E3F4}"/>
              </a:ext>
            </a:extLst>
          </p:cNvPr>
          <p:cNvSpPr txBox="1"/>
          <p:nvPr/>
        </p:nvSpPr>
        <p:spPr>
          <a:xfrm>
            <a:off x="433431" y="277522"/>
            <a:ext cx="60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54 </a:t>
            </a:r>
            <a:endParaRPr lang="en-US" sz="4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DEA264-2AA7-81CF-74E1-E5C3026CB783}"/>
              </a:ext>
            </a:extLst>
          </p:cNvPr>
          <p:cNvSpPr/>
          <p:nvPr/>
        </p:nvSpPr>
        <p:spPr>
          <a:xfrm>
            <a:off x="5015238" y="2225963"/>
            <a:ext cx="4755598" cy="449551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ตัวแทนเนื้อหา 3">
            <a:extLst>
              <a:ext uri="{FF2B5EF4-FFF2-40B4-BE49-F238E27FC236}">
                <a16:creationId xmlns:a16="http://schemas.microsoft.com/office/drawing/2014/main" id="{12F43696-206E-C9B7-5FDD-2ADED54D0FC4}"/>
              </a:ext>
            </a:extLst>
          </p:cNvPr>
          <p:cNvSpPr txBox="1">
            <a:spLocks/>
          </p:cNvSpPr>
          <p:nvPr/>
        </p:nvSpPr>
        <p:spPr>
          <a:xfrm>
            <a:off x="1578523" y="1322846"/>
            <a:ext cx="1542473" cy="854153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lang="th-TH" sz="4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ก่อน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ตัวแทนเนื้อหา 3">
            <a:extLst>
              <a:ext uri="{FF2B5EF4-FFF2-40B4-BE49-F238E27FC236}">
                <a16:creationId xmlns:a16="http://schemas.microsoft.com/office/drawing/2014/main" id="{962A8957-8C61-B937-A55D-9CEB9B4B9F0B}"/>
              </a:ext>
            </a:extLst>
          </p:cNvPr>
          <p:cNvSpPr txBox="1">
            <a:spLocks/>
          </p:cNvSpPr>
          <p:nvPr/>
        </p:nvSpPr>
        <p:spPr>
          <a:xfrm>
            <a:off x="6458528" y="1304374"/>
            <a:ext cx="1542473" cy="854153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หลัง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1507D26-188B-5B07-3EDC-ED4FD3096F47}"/>
              </a:ext>
            </a:extLst>
          </p:cNvPr>
          <p:cNvSpPr/>
          <p:nvPr/>
        </p:nvSpPr>
        <p:spPr>
          <a:xfrm>
            <a:off x="221674" y="2225962"/>
            <a:ext cx="4731326" cy="449551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DC7F6565-7EA5-30B3-0CB5-421B2E184B21}"/>
              </a:ext>
            </a:extLst>
          </p:cNvPr>
          <p:cNvSpPr txBox="1"/>
          <p:nvPr/>
        </p:nvSpPr>
        <p:spPr>
          <a:xfrm>
            <a:off x="-617731" y="5830198"/>
            <a:ext cx="5412922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75" b="1" dirty="0">
                <a:solidFill>
                  <a:srgbClr val="000000"/>
                </a:solidFill>
                <a:latin typeface="TH SarabunIT๙" panose="020B0500040200020003" pitchFamily="34" charset="-34"/>
                <a:ea typeface="Times New Roman" panose="02020603050405020304" pitchFamily="18" charset="0"/>
                <a:cs typeface="TH SarabunIT๙" panose="020B0500040200020003" pitchFamily="34" charset="-34"/>
              </a:rPr>
              <a:t>*</a:t>
            </a:r>
            <a:r>
              <a:rPr lang="th-TH" sz="2275" b="1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บัญชีราคามาตรฐานครุภัณฑ์ </a:t>
            </a:r>
            <a:endParaRPr lang="en-US" sz="2275" b="1" dirty="0">
              <a:solidFill>
                <a:srgbClr val="00000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  <a:p>
            <a:pPr algn="ctr"/>
            <a:r>
              <a:rPr lang="th-TH" sz="2275" b="1" dirty="0">
                <a:solidFill>
                  <a:srgbClr val="000000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สำนักงบประมาณ ธันวาคม 2565 </a:t>
            </a:r>
          </a:p>
        </p:txBody>
      </p:sp>
    </p:spTree>
    <p:extLst>
      <p:ext uri="{BB962C8B-B14F-4D97-AF65-F5344CB8AC3E}">
        <p14:creationId xmlns:p14="http://schemas.microsoft.com/office/powerpoint/2010/main" val="1360908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04D08249-08EE-121E-64E1-336DEC61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ACD2EE-504C-4F2D-A233-4D0E54E86885}" type="slidenum">
              <a:rPr lang="th-TH" smtClean="0"/>
              <a:t>31</a:t>
            </a:fld>
            <a:endParaRPr lang="th-TH"/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EF492831-D44C-0164-A7CE-DFF26ECE3B12}"/>
              </a:ext>
            </a:extLst>
          </p:cNvPr>
          <p:cNvSpPr txBox="1">
            <a:spLocks/>
          </p:cNvSpPr>
          <p:nvPr/>
        </p:nvSpPr>
        <p:spPr>
          <a:xfrm>
            <a:off x="942707" y="209772"/>
            <a:ext cx="8799521" cy="10770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600" b="1" dirty="0">
                <a:ln w="0"/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ซ่อมแซมบ้านพักข้าราชการ สภ.</a:t>
            </a:r>
            <a:r>
              <a:rPr lang="th-TH" sz="3600" b="1">
                <a:ln w="0"/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นาแห้ว ภ.จว.เลย</a:t>
            </a:r>
            <a:br>
              <a:rPr lang="th-TH" sz="3600" b="1" dirty="0">
                <a:ln w="0"/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u="sng" dirty="0">
                <a:ln w="0"/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50,400 บาท</a:t>
            </a:r>
          </a:p>
        </p:txBody>
      </p:sp>
      <p:sp>
        <p:nvSpPr>
          <p:cNvPr id="6" name="Oval 8">
            <a:extLst>
              <a:ext uri="{FF2B5EF4-FFF2-40B4-BE49-F238E27FC236}">
                <a16:creationId xmlns:a16="http://schemas.microsoft.com/office/drawing/2014/main" id="{ABD1A4FB-7529-24F0-F69B-F459C2FD9890}"/>
              </a:ext>
            </a:extLst>
          </p:cNvPr>
          <p:cNvSpPr/>
          <p:nvPr/>
        </p:nvSpPr>
        <p:spPr>
          <a:xfrm>
            <a:off x="319131" y="209772"/>
            <a:ext cx="838200" cy="838200"/>
          </a:xfrm>
          <a:prstGeom prst="ellipse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16710708-B355-2A80-2733-84CB8AA47A34}"/>
              </a:ext>
            </a:extLst>
          </p:cNvPr>
          <p:cNvSpPr txBox="1"/>
          <p:nvPr/>
        </p:nvSpPr>
        <p:spPr>
          <a:xfrm>
            <a:off x="433431" y="274929"/>
            <a:ext cx="60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98</a:t>
            </a:r>
            <a:endParaRPr lang="en-US" sz="4000" dirty="0"/>
          </a:p>
        </p:txBody>
      </p:sp>
      <p:pic>
        <p:nvPicPr>
          <p:cNvPr id="8" name="ตัวแทนเนื้อหา 7">
            <a:extLst>
              <a:ext uri="{FF2B5EF4-FFF2-40B4-BE49-F238E27FC236}">
                <a16:creationId xmlns:a16="http://schemas.microsoft.com/office/drawing/2014/main" id="{8852ED87-4C30-3935-75F1-158E763C38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373" y="2651687"/>
            <a:ext cx="2216609" cy="1909962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2DFBB50-EDCA-5B38-E1C8-4EAFD15FF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2114" y="2651686"/>
            <a:ext cx="2317156" cy="1909962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0C1D848B-FE04-C3FB-2BD6-033B81E5A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980" y="4610611"/>
            <a:ext cx="2311002" cy="2037615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6F63A90-4EC7-55EA-6C26-6266FC45C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6767" y="4610612"/>
            <a:ext cx="2311002" cy="2037616"/>
          </a:xfrm>
          <a:prstGeom prst="rect">
            <a:avLst/>
          </a:prstGeom>
        </p:spPr>
      </p:pic>
      <p:sp>
        <p:nvSpPr>
          <p:cNvPr id="13" name="สี่เหลี่ยมผืนผ้า 12"/>
          <p:cNvSpPr/>
          <p:nvPr/>
        </p:nvSpPr>
        <p:spPr>
          <a:xfrm>
            <a:off x="319131" y="2199261"/>
            <a:ext cx="4817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กระเบื้อง บ้านพักข้าราชการตำรวจ สภ.นาแห้ว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95C1497-8DF3-AD50-8F54-2883F944FF6C}"/>
              </a:ext>
            </a:extLst>
          </p:cNvPr>
          <p:cNvSpPr/>
          <p:nvPr/>
        </p:nvSpPr>
        <p:spPr>
          <a:xfrm>
            <a:off x="5036416" y="2225963"/>
            <a:ext cx="4734419" cy="449551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ตัวแทนเนื้อหา 3">
            <a:extLst>
              <a:ext uri="{FF2B5EF4-FFF2-40B4-BE49-F238E27FC236}">
                <a16:creationId xmlns:a16="http://schemas.microsoft.com/office/drawing/2014/main" id="{63FF7B65-5EAF-6EA4-CBC3-8BDB7B2AC183}"/>
              </a:ext>
            </a:extLst>
          </p:cNvPr>
          <p:cNvSpPr txBox="1">
            <a:spLocks/>
          </p:cNvSpPr>
          <p:nvPr/>
        </p:nvSpPr>
        <p:spPr>
          <a:xfrm>
            <a:off x="1578523" y="1322846"/>
            <a:ext cx="1542473" cy="854153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lang="th-TH" sz="4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ก่อน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ตัวแทนเนื้อหา 3">
            <a:extLst>
              <a:ext uri="{FF2B5EF4-FFF2-40B4-BE49-F238E27FC236}">
                <a16:creationId xmlns:a16="http://schemas.microsoft.com/office/drawing/2014/main" id="{0C9CE23D-AD79-04EE-64BF-F0156ED49F5F}"/>
              </a:ext>
            </a:extLst>
          </p:cNvPr>
          <p:cNvSpPr txBox="1">
            <a:spLocks/>
          </p:cNvSpPr>
          <p:nvPr/>
        </p:nvSpPr>
        <p:spPr>
          <a:xfrm>
            <a:off x="6458528" y="1304374"/>
            <a:ext cx="1542473" cy="854153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หลัง</a:t>
            </a: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AFE7EB-22CA-14C6-ECEB-FEB14CB964D4}"/>
              </a:ext>
            </a:extLst>
          </p:cNvPr>
          <p:cNvSpPr/>
          <p:nvPr/>
        </p:nvSpPr>
        <p:spPr>
          <a:xfrm>
            <a:off x="221674" y="2225962"/>
            <a:ext cx="4731326" cy="449551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264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2FB22-F278-AC8E-836A-B39315A8B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B215-32F8-4DEA-8862-FAD4D6CE11D4}" type="datetime4">
              <a:rPr lang="th-TH" smtClean="0"/>
              <a:t>19 ก.ค. 66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77E49-636A-BE3E-A4EA-E6F7A33EE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10BF-977F-4D5E-8CE6-C76CB2668253}" type="slidenum">
              <a:rPr lang="en-US" smtClean="0"/>
              <a:t>32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D78ED8-4406-7BE4-CFC5-2F90A7F76C58}"/>
              </a:ext>
            </a:extLst>
          </p:cNvPr>
          <p:cNvSpPr/>
          <p:nvPr/>
        </p:nvSpPr>
        <p:spPr>
          <a:xfrm>
            <a:off x="5036416" y="2225963"/>
            <a:ext cx="4734419" cy="449551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ตัวแทนเนื้อหา 3">
            <a:extLst>
              <a:ext uri="{FF2B5EF4-FFF2-40B4-BE49-F238E27FC236}">
                <a16:creationId xmlns:a16="http://schemas.microsoft.com/office/drawing/2014/main" id="{F01E784C-AE97-6794-FBE5-7C2AE6DE5749}"/>
              </a:ext>
            </a:extLst>
          </p:cNvPr>
          <p:cNvSpPr txBox="1">
            <a:spLocks/>
          </p:cNvSpPr>
          <p:nvPr/>
        </p:nvSpPr>
        <p:spPr>
          <a:xfrm>
            <a:off x="1131051" y="710120"/>
            <a:ext cx="3343672" cy="1448292"/>
          </a:xfrm>
          <a:prstGeom prst="rect">
            <a:avLst/>
          </a:prstGeom>
          <a:solidFill>
            <a:srgbClr val="FFDDFF"/>
          </a:solidFill>
          <a:ln w="38100">
            <a:solidFill>
              <a:srgbClr val="92D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lang="en-US" sz="4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Excel Online</a:t>
            </a:r>
            <a:br>
              <a:rPr lang="en-US" sz="4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 12 ก.ย.66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2F5DC0-E2B7-932E-26E7-0EA310C02F3E}"/>
              </a:ext>
            </a:extLst>
          </p:cNvPr>
          <p:cNvSpPr/>
          <p:nvPr/>
        </p:nvSpPr>
        <p:spPr>
          <a:xfrm>
            <a:off x="221674" y="2225962"/>
            <a:ext cx="4731326" cy="449551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ตัวแทนเนื้อหา 3">
            <a:extLst>
              <a:ext uri="{FF2B5EF4-FFF2-40B4-BE49-F238E27FC236}">
                <a16:creationId xmlns:a16="http://schemas.microsoft.com/office/drawing/2014/main" id="{4554D64D-4300-8702-19DD-980B15174E94}"/>
              </a:ext>
            </a:extLst>
          </p:cNvPr>
          <p:cNvSpPr txBox="1">
            <a:spLocks/>
          </p:cNvSpPr>
          <p:nvPr/>
        </p:nvSpPr>
        <p:spPr>
          <a:xfrm>
            <a:off x="5731789" y="706878"/>
            <a:ext cx="3343672" cy="1448292"/>
          </a:xfrm>
          <a:prstGeom prst="rect">
            <a:avLst/>
          </a:prstGeom>
          <a:solidFill>
            <a:srgbClr val="FFDDFF"/>
          </a:solidFill>
          <a:ln w="38100">
            <a:solidFill>
              <a:srgbClr val="92D05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None/>
              <a:tabLst/>
              <a:defRPr/>
            </a:pPr>
            <a:r>
              <a:rPr lang="en-US" sz="4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PPT. </a:t>
            </a:r>
            <a:r>
              <a:rPr lang="th-TH" sz="4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ต้นแบบ</a:t>
            </a:r>
            <a:br>
              <a:rPr lang="en-US" sz="4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 18 ก.ย.66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Tx/>
              <a:buFont typeface="Wingdings 3" charset="2"/>
              <a:buNone/>
              <a:tabLst/>
              <a:defRPr/>
            </a:pP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09E57C-9A4B-7ECE-1C5E-0390998EEC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0" t="20027" r="35004" b="19322"/>
          <a:stretch/>
        </p:blipFill>
        <p:spPr>
          <a:xfrm>
            <a:off x="5731789" y="2300139"/>
            <a:ext cx="3567824" cy="4128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D2CD4-B9ED-0979-19F8-6FE98B3365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49" t="20267" r="34052" b="13076"/>
          <a:stretch/>
        </p:blipFill>
        <p:spPr>
          <a:xfrm>
            <a:off x="923828" y="2260864"/>
            <a:ext cx="3641366" cy="433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2669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E276005-19B3-3456-6235-819BB4D093F9}"/>
              </a:ext>
            </a:extLst>
          </p:cNvPr>
          <p:cNvSpPr/>
          <p:nvPr/>
        </p:nvSpPr>
        <p:spPr>
          <a:xfrm>
            <a:off x="1586842" y="2031648"/>
            <a:ext cx="6988407" cy="1075295"/>
          </a:xfrm>
          <a:prstGeom prst="rect">
            <a:avLst/>
          </a:prstGeom>
          <a:noFill/>
        </p:spPr>
        <p:txBody>
          <a:bodyPr wrap="square" lIns="74295" tIns="37148" rIns="74295" bIns="3714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810B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TH SarabunPSK" panose="020B0500040200020003" pitchFamily="34" charset="-34"/>
              </a:rPr>
              <a:t>จบการนำเสนอ</a:t>
            </a:r>
            <a:endParaRPr lang="en-US" sz="6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810B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546C6C5-2744-FFA5-F59C-63FD750E3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995"/>
            <a:ext cx="9261872" cy="1675653"/>
          </a:xfr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perspectiveFront"/>
            <a:lightRig rig="threePt" dir="t"/>
          </a:scene3d>
          <a:sp3d>
            <a:bevelT/>
          </a:sp3d>
        </p:spPr>
        <p:txBody>
          <a:bodyPr>
            <a:normAutofit fontScale="90000"/>
          </a:bodyPr>
          <a:lstStyle/>
          <a:p>
            <a:pPr algn="ctr"/>
            <a:r>
              <a:rPr lang="th-TH" b="1"/>
              <a:t>ค่าปรับปรุง ซ่อมแซมสิ่งก่อสร้าง และค่าจัดหา ซ่อมแซมครุภัณฑ์ </a:t>
            </a:r>
            <a:br>
              <a:rPr lang="th-TH" b="1"/>
            </a:br>
            <a:r>
              <a:rPr lang="th-TH" b="1"/>
              <a:t>ให้กับ หน่วยในสังกัด ตร. ประจำปีงบประมาณ พ.ศ. 2566</a:t>
            </a:r>
            <a:endParaRPr lang="en-US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77AB64-654A-5A96-E99C-3A2566B62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C9315-2C33-41CD-B926-9A1E366F8AC2}" type="datetime4">
              <a:rPr lang="th-TH" smtClean="0"/>
              <a:t>19 ก.ค. 66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6022E-2C22-943D-C296-0B2C85A2E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910BF-977F-4D5E-8CE6-C76CB2668253}" type="slidenum">
              <a:rPr lang="en-US" smtClean="0"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73184C-F257-326B-4AA3-A68E162656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428069"/>
            <a:ext cx="4146858" cy="31108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FBCE73-C9F5-8F93-29B9-C250E98DE5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"/>
          <a:stretch/>
        </p:blipFill>
        <p:spPr>
          <a:xfrm>
            <a:off x="5081046" y="3428069"/>
            <a:ext cx="4217709" cy="311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6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1208583" y="2420889"/>
            <a:ext cx="7776576" cy="1622552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4" name="TextBox 20"/>
          <p:cNvSpPr txBox="1"/>
          <p:nvPr/>
        </p:nvSpPr>
        <p:spPr>
          <a:xfrm>
            <a:off x="1856657" y="2514766"/>
            <a:ext cx="6633945" cy="144680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3</a:t>
            </a: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4401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914423">
              <a:defRPr/>
            </a:pPr>
            <a:r>
              <a:rPr lang="en-US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เรื่องเพื่อพิจารณา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418505BE-378B-44EF-D9B5-83CE0D01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50454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CEA09CD3-2E64-5851-8FF1-1406E5136EF4}"/>
              </a:ext>
            </a:extLst>
          </p:cNvPr>
          <p:cNvGrpSpPr/>
          <p:nvPr/>
        </p:nvGrpSpPr>
        <p:grpSpPr>
          <a:xfrm>
            <a:off x="264995" y="1753538"/>
            <a:ext cx="9376011" cy="2829774"/>
            <a:chOff x="264995" y="1753538"/>
            <a:chExt cx="9376011" cy="2829774"/>
          </a:xfrm>
        </p:grpSpPr>
        <p:sp>
          <p:nvSpPr>
            <p:cNvPr id="4" name="สี่เหลี่ยมผืนผ้ามุมมน 3"/>
            <p:cNvSpPr/>
            <p:nvPr/>
          </p:nvSpPr>
          <p:spPr>
            <a:xfrm>
              <a:off x="264995" y="1753538"/>
              <a:ext cx="9376011" cy="2784143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600074" y="1782032"/>
              <a:ext cx="8624889" cy="2801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401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ติดตามความก้าวหน้า</a:t>
              </a:r>
            </a:p>
            <a:p>
              <a:pPr algn="ctr"/>
              <a:r>
                <a:rPr lang="th-TH" sz="4401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งบประมาณรายจ่ายประจำปีงบประมาณ พ.ศ.2565 รายการที่ขอขยายเวลาเบิกจ่ายเงิน</a:t>
              </a:r>
              <a:br>
                <a:rPr lang="th-TH" sz="4401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</a:br>
              <a:r>
                <a:rPr lang="th-TH" sz="4401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ข้อมูล ณ วันที่ 12 ก.ค.66 สงป.(กง.))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CD27AE7-91E7-468D-9993-5F4EDC7B7B04}"/>
              </a:ext>
            </a:extLst>
          </p:cNvPr>
          <p:cNvSpPr txBox="1"/>
          <p:nvPr/>
        </p:nvSpPr>
        <p:spPr>
          <a:xfrm>
            <a:off x="8911806" y="282861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3.1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7F1B84A2-23B5-3987-B3F1-257D920F6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3067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ตาราง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304609"/>
              </p:ext>
            </p:extLst>
          </p:nvPr>
        </p:nvGraphicFramePr>
        <p:xfrm>
          <a:off x="374822" y="1727846"/>
          <a:ext cx="9203210" cy="2348334"/>
        </p:xfrm>
        <a:graphic>
          <a:graphicData uri="http://schemas.openxmlformats.org/drawingml/2006/table">
            <a:tbl>
              <a:tblPr>
                <a:effectLst/>
                <a:tableStyleId>{5C22544A-7EE6-4342-B048-85BDC9FD1C3A}</a:tableStyleId>
              </a:tblPr>
              <a:tblGrid>
                <a:gridCol w="883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0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5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09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05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8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90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06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3252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31918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กระทรวงการคลังอนุมัติ 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หน่วยงานสร้างใบสั่งซื้อสั่งจ้าง (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เบิกจ่ายสะสม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คงเหลือ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06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เงินเหลือจาก    </a:t>
                      </a:r>
                    </a:p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การสร้าง 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0" fontAlgn="ctr"/>
                      <a:endParaRPr lang="th-TH" sz="16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25400" h="25400" prst="angle"/>
                      <a:lightRig rig="flood" dir="t"/>
                    </a:cell3D>
                    <a:solidFill>
                      <a:srgbClr val="3366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196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เอกสารสำรองเงิน ประเภท </a:t>
                      </a:r>
                      <a:r>
                        <a:rPr lang="en-US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CX</a:t>
                      </a:r>
                      <a:endParaRPr lang="en-US" sz="14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  <a:endParaRPr lang="th-TH" sz="14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712,204,027.08</a:t>
                      </a:r>
                      <a:endParaRPr lang="th-TH" sz="14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 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 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 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4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4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14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81,165,400.00</a:t>
                      </a:r>
                      <a:r>
                        <a:rPr lang="th-TH" sz="1400" b="1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14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ยังไม่ได้สร้าง</a:t>
                      </a:r>
                      <a:r>
                        <a:rPr lang="th-TH" sz="14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</a:t>
                      </a:r>
                      <a:endParaRPr lang="th-TH" sz="1400" b="1" i="0" u="none" strike="noStrike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503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 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 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 </a:t>
                      </a:r>
                      <a:endParaRPr lang="th-TH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4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4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14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161,724,000.00        </a:t>
                      </a:r>
                      <a:endParaRPr lang="th-TH" sz="14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i="0" u="none" strike="noStrike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ผู้ขายต่างประเทศ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047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468,745,427.58          </a:t>
                      </a:r>
                      <a:endParaRPr lang="th-TH" sz="14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</a:t>
                      </a:r>
                      <a:r>
                        <a:rPr lang="en-US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569,199.50</a:t>
                      </a:r>
                      <a:endParaRPr lang="th-TH" sz="14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14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122,398,310.00</a:t>
                      </a:r>
                      <a:endParaRPr lang="th-TH" sz="14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dk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14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</a:t>
                      </a:r>
                      <a:r>
                        <a:rPr lang="en-US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346,347,117.58</a:t>
                      </a:r>
                      <a:r>
                        <a:rPr lang="th-TH" sz="1400" b="1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1400" b="1" i="0" u="none" strike="noStrike" dirty="0">
                        <a:solidFill>
                          <a:srgbClr val="0000FF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ยังไม่ได้เบิกจ่าย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038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u="none" strike="noStrike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14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u="none" strike="noStrike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14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u="none" strike="noStrike" dirty="0">
                          <a:solidFill>
                            <a:schemeClr val="bg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1400" b="1" i="0" u="none" strike="noStrike" dirty="0">
                        <a:solidFill>
                          <a:schemeClr val="bg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5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468</a:t>
                      </a:r>
                      <a:r>
                        <a:rPr lang="en-US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,745,427.58</a:t>
                      </a:r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569,199.50</a:t>
                      </a:r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122,398,310.00</a:t>
                      </a:r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</a:t>
                      </a:r>
                      <a:r>
                        <a:rPr lang="th-TH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589</a:t>
                      </a:r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,236,517.58           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5" name="ตาราง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00981"/>
              </p:ext>
            </p:extLst>
          </p:nvPr>
        </p:nvGraphicFramePr>
        <p:xfrm>
          <a:off x="374823" y="4265449"/>
          <a:ext cx="9209901" cy="23939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4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1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0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25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4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09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80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862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84653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กระทรวงการคลังอนุมัติ 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เบิกจ่ายสะสม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เงินเหลือจาก </a:t>
                      </a:r>
                    </a:p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การสลาย 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มูลค่า 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 </a:t>
                      </a:r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คงเหลือ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96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จำนวนเงิน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196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ใบสั่งซื้อสั่งจ้าง (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PO)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364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5,336,150,549.78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 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 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96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</a:t>
                      </a:r>
                      <a:r>
                        <a:rPr lang="en-US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,157,532,918.44</a:t>
                      </a:r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ยังไม่ได้เบิกจ่าย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796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</a:t>
                      </a:r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739,321,334.03 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96,779.87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104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,867,292,065.84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เบิกจ่ายบางส่วน/รอเบิกจ่ายต่อ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4502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164</a:t>
                      </a:r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1,568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,526,229.76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3,381,221.84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</a:t>
                      </a:r>
                      <a:r>
                        <a:rPr lang="en-US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เบิกจ่ายหมดแล้ว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4503">
                <a:tc>
                  <a:txBody>
                    <a:bodyPr/>
                    <a:lstStyle/>
                    <a:p>
                      <a:pPr algn="l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164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307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847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563.79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</a:t>
                      </a:r>
                      <a:r>
                        <a:rPr lang="en-US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,478,001.71</a:t>
                      </a:r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</a:t>
                      </a:r>
                      <a:r>
                        <a:rPr lang="th-TH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400" b="1" u="none" strike="noStrike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,024,824,984.28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400" b="1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" name="สี่เหลี่ยมผืนผ้ามุมมน 16"/>
          <p:cNvSpPr/>
          <p:nvPr/>
        </p:nvSpPr>
        <p:spPr>
          <a:xfrm>
            <a:off x="374822" y="126608"/>
            <a:ext cx="9203210" cy="1434905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</a:sp3d>
          </a:bodyPr>
          <a:lstStyle/>
          <a:p>
            <a:pPr algn="ctr"/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รายการขอขยายเวลาเบิกจ่ายงบประมาณปี พ.ศ.2565 ไว้เบิกจ่ายเหลื่อมปี </a:t>
            </a:r>
            <a:b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รอบ มีนาคม 2566</a:t>
            </a:r>
            <a:b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ข้อมูลในระบบ </a:t>
            </a:r>
            <a:r>
              <a:rPr lang="en-US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New GFMIS Thai</a:t>
            </a:r>
            <a:r>
              <a:rPr 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ณ วันที่ 12 ก.ค.66</a:t>
            </a:r>
            <a:endParaRPr lang="th-T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46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264994" y="1143142"/>
            <a:ext cx="9376011" cy="2784143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442414" y="1473384"/>
            <a:ext cx="9198590" cy="2124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ติดตามความก้าวหน้างบประมาณรายจ่าย</a:t>
            </a:r>
          </a:p>
          <a:p>
            <a:pPr algn="ctr"/>
            <a:r>
              <a:rPr lang="th-TH" sz="44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พ.ศ.2566 </a:t>
            </a:r>
          </a:p>
          <a:p>
            <a:pPr algn="ctr"/>
            <a:r>
              <a:rPr lang="th-TH" sz="440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(รายจ่ายลงทุน) ข้อมูล ณ วันที่ 12 ก.ค.66 (สงป.(งป.))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CD27AE7-91E7-468D-9993-5F4EDC7B7B04}"/>
              </a:ext>
            </a:extLst>
          </p:cNvPr>
          <p:cNvSpPr txBox="1"/>
          <p:nvPr/>
        </p:nvSpPr>
        <p:spPr>
          <a:xfrm>
            <a:off x="8790870" y="195827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3.2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5D2F550A-0E3E-9192-D549-5FB8B4A42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2513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F065D4FF-4318-4165-96E6-87EBA6D94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38</a:t>
            </a:fld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53F565A-B16B-4485-B6D1-D33894CBF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531700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4CAA63D-B569-43E0-9FED-862C6924B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17008"/>
            <a:ext cx="9906000" cy="15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17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6FB1F1ED-4CBF-40D8-94F6-DEE2DDC44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39</a:t>
            </a:fld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5F41BB9-9E52-494C-AD99-EEF78C057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77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1208583" y="2420889"/>
            <a:ext cx="7776576" cy="1622552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4" name="TextBox 20"/>
          <p:cNvSpPr txBox="1"/>
          <p:nvPr/>
        </p:nvSpPr>
        <p:spPr>
          <a:xfrm>
            <a:off x="1856657" y="2514766"/>
            <a:ext cx="6633945" cy="144680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2</a:t>
            </a: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4401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914423">
              <a:defRPr/>
            </a:pPr>
            <a:r>
              <a:rPr lang="en-US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เรื่องเพื่อทราบ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B7A128F5-332A-E3AF-9D63-EA65FCB8A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48703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3803EDAD-561B-4B58-B083-AE7FF014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40</a:t>
            </a:fld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D5873C4-A63D-424C-B8DC-725A415BD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82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474518D-3570-46A0-8F5C-ACFBF7A72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87" y="0"/>
            <a:ext cx="9647426" cy="6858000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7AA18897-929A-4331-A999-8C1B93DA5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41</a:t>
            </a:fld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28585A94-7415-437E-A4F7-50D638D4F56A}"/>
              </a:ext>
            </a:extLst>
          </p:cNvPr>
          <p:cNvSpPr txBox="1"/>
          <p:nvPr/>
        </p:nvSpPr>
        <p:spPr>
          <a:xfrm>
            <a:off x="8790870" y="136521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3.2.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4130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285354F-4B6C-4170-B4D3-AD22A522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42</a:t>
            </a:fld>
            <a:endParaRPr lang="th-TH"/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32DFC80-AEA1-493A-B7F5-DB6D7272A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29" y="0"/>
            <a:ext cx="9729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5041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9051ACAF-4B85-4E10-B742-41229907E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43</a:t>
            </a:fld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8351F13-E982-4F74-8F1D-CFDDB927B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8" y="0"/>
            <a:ext cx="97871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588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F9165B3F-1AAD-4200-9986-17ED86CB2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44</a:t>
            </a:fld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27E2B46-D01B-4841-9AEB-BA035E2DB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0" y="0"/>
            <a:ext cx="9825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28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0D7E155-FF65-6936-F78C-51ECE129FBA9}"/>
              </a:ext>
            </a:extLst>
          </p:cNvPr>
          <p:cNvGrpSpPr/>
          <p:nvPr/>
        </p:nvGrpSpPr>
        <p:grpSpPr>
          <a:xfrm>
            <a:off x="264994" y="2201666"/>
            <a:ext cx="9376011" cy="1941622"/>
            <a:chOff x="313900" y="2852862"/>
            <a:chExt cx="9376011" cy="1378424"/>
          </a:xfrm>
        </p:grpSpPr>
        <p:sp>
          <p:nvSpPr>
            <p:cNvPr id="4" name="สี่เหลี่ยมผืนผ้ามุมมน 3"/>
            <p:cNvSpPr/>
            <p:nvPr/>
          </p:nvSpPr>
          <p:spPr>
            <a:xfrm>
              <a:off x="313900" y="2852862"/>
              <a:ext cx="9376011" cy="1378424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" name="กล่องข้อความ 2"/>
            <p:cNvSpPr txBox="1"/>
            <p:nvPr/>
          </p:nvSpPr>
          <p:spPr>
            <a:xfrm>
              <a:off x="491320" y="2900640"/>
              <a:ext cx="9198590" cy="1245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anose="020B0500040200020003" pitchFamily="34" charset="-34"/>
                  <a:cs typeface="TH SarabunPSK" panose="020B0500040200020003" pitchFamily="34" charset="-34"/>
                </a:rPr>
                <a:t>การดำเนินการกรณีงบประมาณรายจ่ายประจำปีงบประมาณ พ.ศ.2564 พับ (สงป.)</a:t>
              </a:r>
            </a:p>
          </p:txBody>
        </p:sp>
      </p:grp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CD27AE7-91E7-468D-9993-5F4EDC7B7B04}"/>
              </a:ext>
            </a:extLst>
          </p:cNvPr>
          <p:cNvSpPr txBox="1"/>
          <p:nvPr/>
        </p:nvSpPr>
        <p:spPr>
          <a:xfrm>
            <a:off x="8790870" y="195827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3.3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B3E3037-59DF-F550-B372-05903CAE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83168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ABE7A04-B1CE-4BC3-8965-3314CD83F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AE1F5747-2E17-4DC2-ACB9-7FAFE3B7A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46</a:t>
            </a:fld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A1AD254C-9909-4B7D-AEF2-6B7DFEF386E5}"/>
              </a:ext>
            </a:extLst>
          </p:cNvPr>
          <p:cNvSpPr txBox="1"/>
          <p:nvPr/>
        </p:nvSpPr>
        <p:spPr>
          <a:xfrm>
            <a:off x="8790870" y="112621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3.3.1</a:t>
            </a:r>
          </a:p>
        </p:txBody>
      </p:sp>
    </p:spTree>
    <p:extLst>
      <p:ext uri="{BB962C8B-B14F-4D97-AF65-F5344CB8AC3E}">
        <p14:creationId xmlns:p14="http://schemas.microsoft.com/office/powerpoint/2010/main" val="3998633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27F13A2D-0156-4BEF-A369-D5E69F176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47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F4190E4B-3967-4359-A766-FE131330E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409" y="52754"/>
            <a:ext cx="94591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371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มุมมน 2"/>
          <p:cNvSpPr/>
          <p:nvPr/>
        </p:nvSpPr>
        <p:spPr>
          <a:xfrm>
            <a:off x="1064711" y="2892624"/>
            <a:ext cx="7776576" cy="1622552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4" name="TextBox 20"/>
          <p:cNvSpPr txBox="1"/>
          <p:nvPr/>
        </p:nvSpPr>
        <p:spPr>
          <a:xfrm>
            <a:off x="1636027" y="2980497"/>
            <a:ext cx="6633945" cy="144680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4</a:t>
            </a: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endParaRPr lang="en-US" sz="4401" b="1" dirty="0">
              <a:solidFill>
                <a:srgbClr val="0000CC"/>
              </a:solidFill>
              <a:latin typeface="TH SarabunPSK" pitchFamily="34" charset="-34"/>
              <a:cs typeface="TH SarabunPSK" pitchFamily="34" charset="-34"/>
            </a:endParaRPr>
          </a:p>
          <a:p>
            <a:pPr algn="ctr" defTabSz="914423">
              <a:defRPr/>
            </a:pPr>
            <a:r>
              <a:rPr lang="en-US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เรื่องอื่น ๆ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81F45A37-07B8-5E7D-6335-CDAC97390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9990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673" y="3500439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พล.ต.อ.กิตติ์รัฐ พันธุ์เพ็ชร์</a:t>
            </a:r>
            <a:b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รอง ผบ.ตร.(บร)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486248" y="4901860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5</a:t>
            </a:r>
          </a:p>
          <a:p>
            <a:pPr algn="ctr" defTabSz="914423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ประธานสั่งการ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091D82D-D465-4DBD-A732-0FB1AFBB8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295" y="57620"/>
            <a:ext cx="2694666" cy="3371380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87FA4059-F7C1-1C3E-6A1C-C623C09AC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49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87333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มุมมน 3"/>
          <p:cNvSpPr/>
          <p:nvPr/>
        </p:nvSpPr>
        <p:spPr>
          <a:xfrm>
            <a:off x="313900" y="2333768"/>
            <a:ext cx="9376011" cy="2047164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491320" y="2634075"/>
            <a:ext cx="9198590" cy="1446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1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สรุปรายงานผลการประชุมคณะกรรมการเร่งรัดและติดตาม</a:t>
            </a:r>
            <a:br>
              <a:rPr lang="th-TH" sz="4401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401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ผลการใช้จ่ายงบประมาณของ </a:t>
            </a:r>
            <a:r>
              <a:rPr lang="th-TH" sz="4401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</a:t>
            </a:r>
            <a:r>
              <a:rPr lang="th-TH" sz="4401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เดือน พ.ค.66 (สงป.)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CD27AE7-91E7-468D-9993-5F4EDC7B7B04}"/>
              </a:ext>
            </a:extLst>
          </p:cNvPr>
          <p:cNvSpPr txBox="1"/>
          <p:nvPr/>
        </p:nvSpPr>
        <p:spPr>
          <a:xfrm>
            <a:off x="8790870" y="195827"/>
            <a:ext cx="1115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</a:t>
            </a:r>
            <a:r>
              <a:rPr lang="en-US" sz="1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th-TH" sz="1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5BD80A7F-40C4-BF4F-438C-BCFEA2724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52860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528" y="3639725"/>
            <a:ext cx="5904656" cy="125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พล.ต.ท. ธัชชัย </a:t>
            </a:r>
            <a:r>
              <a:rPr lang="th-TH" sz="4000" b="1" i="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ปิ</a:t>
            </a:r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ตะ</a:t>
            </a:r>
            <a:r>
              <a:rPr lang="th-TH" sz="4000" b="1" i="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นี</a:t>
            </a:r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ละบุตร</a:t>
            </a:r>
          </a:p>
          <a:p>
            <a:pPr algn="ctr">
              <a:lnSpc>
                <a:spcPts val="4200"/>
              </a:lnSpc>
              <a:defRPr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ผู้ช่วย ผบ.ตร.(บร5)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09ED2B8-FF41-407E-B69D-9F142E85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040" y="98843"/>
            <a:ext cx="2875632" cy="3597154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EC0BB09A-2C63-643C-D7B6-07B454D4C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50</a:t>
            </a:fld>
            <a:endParaRPr lang="th-TH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6AD024-70CB-491E-8284-E187CDD47DA5}"/>
              </a:ext>
            </a:extLst>
          </p:cNvPr>
          <p:cNvSpPr txBox="1"/>
          <p:nvPr/>
        </p:nvSpPr>
        <p:spPr>
          <a:xfrm>
            <a:off x="1486248" y="4901860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5</a:t>
            </a:r>
          </a:p>
          <a:p>
            <a:pPr lvl="0" algn="ctr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ประธานสั่งการ</a:t>
            </a:r>
          </a:p>
        </p:txBody>
      </p:sp>
    </p:spTree>
    <p:extLst>
      <p:ext uri="{BB962C8B-B14F-4D97-AF65-F5344CB8AC3E}">
        <p14:creationId xmlns:p14="http://schemas.microsoft.com/office/powerpoint/2010/main" val="26068553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E15F9196-45C0-4AE2-9C97-D8BB87CDA2A2}"/>
              </a:ext>
            </a:extLst>
          </p:cNvPr>
          <p:cNvGrpSpPr/>
          <p:nvPr/>
        </p:nvGrpSpPr>
        <p:grpSpPr>
          <a:xfrm>
            <a:off x="1064712" y="2745747"/>
            <a:ext cx="7776576" cy="1366506"/>
            <a:chOff x="1064712" y="1940885"/>
            <a:chExt cx="7776576" cy="1366506"/>
          </a:xfrm>
        </p:grpSpPr>
        <p:sp>
          <p:nvSpPr>
            <p:cNvPr id="3" name="สี่เหลี่ยมผืนผ้ามุมมน 2"/>
            <p:cNvSpPr/>
            <p:nvPr/>
          </p:nvSpPr>
          <p:spPr>
            <a:xfrm>
              <a:off x="1064712" y="1940885"/>
              <a:ext cx="7776576" cy="1366506"/>
            </a:xfrm>
            <a:prstGeom prst="roundRect">
              <a:avLst/>
            </a:prstGeom>
            <a:solidFill>
              <a:srgbClr val="E7FFFF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23">
                <a:defRPr/>
              </a:pPr>
              <a:endParaRPr lang="th-TH">
                <a:solidFill>
                  <a:prstClr val="white"/>
                </a:solidFill>
                <a:latin typeface="Calibri" panose="020F0502020204030204"/>
                <a:cs typeface="Cordia New" panose="020B0304020202020204" pitchFamily="34" charset="-34"/>
              </a:endParaRPr>
            </a:p>
          </p:txBody>
        </p:sp>
        <p:sp>
          <p:nvSpPr>
            <p:cNvPr id="4" name="TextBox 6"/>
            <p:cNvSpPr txBox="1"/>
            <p:nvPr/>
          </p:nvSpPr>
          <p:spPr>
            <a:xfrm>
              <a:off x="1532621" y="2239417"/>
              <a:ext cx="6840760" cy="7695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423">
                <a:defRPr/>
              </a:pPr>
              <a:r>
                <a:rPr lang="th-TH" sz="4401" b="1" u="sng" dirty="0">
                  <a:solidFill>
                    <a:srgbClr val="0000CC"/>
                  </a:solidFill>
                  <a:latin typeface="TH SarabunPSK" pitchFamily="34" charset="-34"/>
                  <a:cs typeface="TH SarabunPSK" pitchFamily="34" charset="-34"/>
                </a:rPr>
                <a:t>ปิดประชุม</a:t>
              </a:r>
              <a:endPara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endParaRPr>
            </a:p>
          </p:txBody>
        </p:sp>
      </p:grp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3E95E763-5C78-19F9-CAE2-741131D67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094326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/>
          <p:cNvSpPr txBox="1"/>
          <p:nvPr/>
        </p:nvSpPr>
        <p:spPr>
          <a:xfrm>
            <a:off x="966717" y="2702257"/>
            <a:ext cx="89392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8000" b="1" dirty="0">
                <a:solidFill>
                  <a:srgbClr val="FF0000"/>
                </a:solidFill>
              </a:rPr>
              <a:t>สไลด์ที่ 45 ลงมา (สำรอง)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0F0102E2-0A50-F7DF-D4D1-6257BEC9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14500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E586BCF7-F4B4-40BB-92B0-A84181FC4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53</a:t>
            </a:fld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11EEA6B-01F5-4663-9030-69A91B4C1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968" y="623667"/>
            <a:ext cx="5048250" cy="5638800"/>
          </a:xfrm>
          <a:prstGeom prst="rect">
            <a:avLst/>
          </a:prstGeom>
          <a:ln w="50800">
            <a:solidFill>
              <a:srgbClr val="002060"/>
            </a:solidFill>
          </a:ln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6F22C58-08E4-40C1-9492-31E4FCF77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850" y="82328"/>
            <a:ext cx="4461387" cy="6721479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3029FCE2-E62C-40BD-B1E1-83A06EC2F14E}"/>
              </a:ext>
            </a:extLst>
          </p:cNvPr>
          <p:cNvSpPr/>
          <p:nvPr/>
        </p:nvSpPr>
        <p:spPr>
          <a:xfrm>
            <a:off x="4868592" y="5148775"/>
            <a:ext cx="4903558" cy="731520"/>
          </a:xfrm>
          <a:prstGeom prst="rect">
            <a:avLst/>
          </a:prstGeom>
          <a:noFill/>
          <a:ln w="4762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8" name="การกระจาย: 8 จุด 7">
            <a:extLst>
              <a:ext uri="{FF2B5EF4-FFF2-40B4-BE49-F238E27FC236}">
                <a16:creationId xmlns:a16="http://schemas.microsoft.com/office/drawing/2014/main" id="{238BBBF8-2953-4377-8CC1-6F5237F35BC7}"/>
              </a:ext>
            </a:extLst>
          </p:cNvPr>
          <p:cNvSpPr/>
          <p:nvPr/>
        </p:nvSpPr>
        <p:spPr>
          <a:xfrm>
            <a:off x="4780171" y="5048008"/>
            <a:ext cx="378657" cy="295421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การกระจาย: 8 จุด 8">
            <a:extLst>
              <a:ext uri="{FF2B5EF4-FFF2-40B4-BE49-F238E27FC236}">
                <a16:creationId xmlns:a16="http://schemas.microsoft.com/office/drawing/2014/main" id="{70F31306-56B4-4881-BA0F-7CF7CB23D548}"/>
              </a:ext>
            </a:extLst>
          </p:cNvPr>
          <p:cNvSpPr/>
          <p:nvPr/>
        </p:nvSpPr>
        <p:spPr>
          <a:xfrm>
            <a:off x="9481914" y="5704450"/>
            <a:ext cx="378657" cy="295421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3244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6FD9FB7-066F-416C-BD19-FDCD3AE4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651" y="164330"/>
            <a:ext cx="7535596" cy="6693670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96646F9D-9148-9087-8A64-A4A9979E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54</a:t>
            </a:fld>
            <a:endParaRPr lang="th-TH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195753" y="1547445"/>
            <a:ext cx="6668087" cy="60491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>
              <a:solidFill>
                <a:prstClr val="white"/>
              </a:solidFill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7E03929-7AE7-4A1A-B143-73DFE33674A0}"/>
              </a:ext>
            </a:extLst>
          </p:cNvPr>
          <p:cNvSpPr txBox="1"/>
          <p:nvPr/>
        </p:nvSpPr>
        <p:spPr>
          <a:xfrm>
            <a:off x="8763650" y="95534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2.2.1</a:t>
            </a:r>
          </a:p>
        </p:txBody>
      </p:sp>
    </p:spTree>
    <p:extLst>
      <p:ext uri="{BB962C8B-B14F-4D97-AF65-F5344CB8AC3E}">
        <p14:creationId xmlns:p14="http://schemas.microsoft.com/office/powerpoint/2010/main" val="5921451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673" y="3500439"/>
            <a:ext cx="5904656" cy="125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พล.ต.ท.โชคชัย เหลืองอ่อน</a:t>
            </a:r>
          </a:p>
          <a:p>
            <a:pPr algn="ctr" defTabSz="914423">
              <a:lnSpc>
                <a:spcPts val="4200"/>
              </a:lnSpc>
              <a:defRPr/>
            </a:pPr>
            <a:r>
              <a:rPr lang="th-TH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ผบช.สงป.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486248" y="4901860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4</a:t>
            </a:r>
          </a:p>
          <a:p>
            <a:pPr algn="ctr" defTabSz="914423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เรื่องอื่น ๆ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92F3051-2C7B-4EED-BC4D-C1879A9D7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541" y="0"/>
            <a:ext cx="2978173" cy="3568672"/>
          </a:xfrm>
          <a:prstGeom prst="rect">
            <a:avLst/>
          </a:prstGeom>
        </p:spPr>
      </p:pic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77BEC56E-79CA-3315-CE94-7B94B81E1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281845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673" y="3500439"/>
            <a:ext cx="59046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23">
              <a:lnSpc>
                <a:spcPts val="4200"/>
              </a:lnSpc>
              <a:defRPr/>
            </a:pPr>
            <a:r>
              <a:rPr lang="th-TH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พล.ต.ต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.ภาณุพงศ์ ชอบเพื่อน</a:t>
            </a:r>
          </a:p>
          <a:p>
            <a:pPr algn="ctr" defTabSz="914423">
              <a:lnSpc>
                <a:spcPts val="4200"/>
              </a:lnSpc>
              <a:defRPr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รอง </a:t>
            </a:r>
            <a:r>
              <a:rPr lang="th-TH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ผบช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สงป</a:t>
            </a: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.(2)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486248" y="4901860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23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4</a:t>
            </a:r>
          </a:p>
          <a:p>
            <a:pPr algn="ctr" defTabSz="914423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เรื่องอื่น ๆ</a:t>
            </a: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10933" r="16112" b="20474"/>
          <a:stretch/>
        </p:blipFill>
        <p:spPr>
          <a:xfrm>
            <a:off x="3733799" y="314325"/>
            <a:ext cx="2404937" cy="3043236"/>
          </a:xfrm>
          <a:prstGeom prst="rect">
            <a:avLst/>
          </a:prstGeom>
        </p:spPr>
      </p:pic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910E4F9F-FB9B-FFDB-2128-ED403356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50022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มุมมน 4"/>
          <p:cNvSpPr/>
          <p:nvPr/>
        </p:nvSpPr>
        <p:spPr>
          <a:xfrm>
            <a:off x="2285234" y="36816"/>
            <a:ext cx="5275803" cy="5488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285235" y="62473"/>
            <a:ext cx="52758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rgbClr val="6042E2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กำหนดการลงโทษทางวินัยเกี่ยวกับงบประมาณพับไป</a:t>
            </a:r>
          </a:p>
        </p:txBody>
      </p:sp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6" y="685085"/>
            <a:ext cx="8677274" cy="6126261"/>
          </a:xfrm>
          <a:prstGeom prst="rect">
            <a:avLst/>
          </a:prstGeom>
        </p:spPr>
      </p:pic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68FFBA00-0A96-6D10-7492-115A0461B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91847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673" y="3500439"/>
            <a:ext cx="5904656" cy="125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พล.ต.ท.โชคชัย เหลืองอ่อน</a:t>
            </a:r>
          </a:p>
          <a:p>
            <a:pPr algn="ctr" defTabSz="914423">
              <a:lnSpc>
                <a:spcPts val="4200"/>
              </a:lnSpc>
              <a:defRPr/>
            </a:pPr>
            <a:r>
              <a:rPr lang="th-TH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ผบช.สงป.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486248" y="4901860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5</a:t>
            </a:r>
          </a:p>
          <a:p>
            <a:pPr lvl="0" algn="ctr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ประธานสั่งการ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592F3051-2C7B-4EED-BC4D-C1879A9D7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541" y="0"/>
            <a:ext cx="2978173" cy="3568672"/>
          </a:xfrm>
          <a:prstGeom prst="rect">
            <a:avLst/>
          </a:prstGeom>
        </p:spPr>
      </p:pic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77BEC56E-79CA-3315-CE94-7B94B81E1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07521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8"/>
          <p:cNvSpPr txBox="1"/>
          <p:nvPr/>
        </p:nvSpPr>
        <p:spPr>
          <a:xfrm>
            <a:off x="2000528" y="3695997"/>
            <a:ext cx="5904656" cy="125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พล.ต.ท. ธัชชัย </a:t>
            </a:r>
            <a:r>
              <a:rPr lang="th-TH" sz="4000" b="1" i="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ปิ</a:t>
            </a:r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ตะ</a:t>
            </a:r>
            <a:r>
              <a:rPr lang="th-TH" sz="4000" b="1" i="0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นี</a:t>
            </a:r>
            <a:r>
              <a:rPr lang="th-TH" sz="4000" b="1" i="0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ละบุตร</a:t>
            </a:r>
          </a:p>
          <a:p>
            <a:pPr algn="ctr">
              <a:lnSpc>
                <a:spcPts val="4200"/>
              </a:lnSpc>
              <a:defRPr/>
            </a:pPr>
            <a:r>
              <a:rPr lang="th-TH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ผู้ช่วย ผบ.ตร.(บร5)</a:t>
            </a:r>
          </a:p>
        </p:txBody>
      </p:sp>
      <p:sp>
        <p:nvSpPr>
          <p:cNvPr id="6" name="สี่เหลี่ยมผืนผ้ามุมมน 2"/>
          <p:cNvSpPr/>
          <p:nvPr/>
        </p:nvSpPr>
        <p:spPr>
          <a:xfrm>
            <a:off x="1064568" y="4870806"/>
            <a:ext cx="7776576" cy="1366506"/>
          </a:xfrm>
          <a:prstGeom prst="roundRect">
            <a:avLst/>
          </a:prstGeom>
          <a:solidFill>
            <a:srgbClr val="E7FFFF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23">
              <a:defRPr/>
            </a:pPr>
            <a:endParaRPr lang="th-TH">
              <a:solidFill>
                <a:prstClr val="white"/>
              </a:solidFill>
              <a:latin typeface="Calibri" panose="020F0502020204030204"/>
              <a:cs typeface="Cordia New" panose="020B0304020202020204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6248" y="4901860"/>
            <a:ext cx="6840760" cy="1446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th-TH" sz="4401" b="1" u="sng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ระเบียบวาระที่ 5</a:t>
            </a:r>
          </a:p>
          <a:p>
            <a:pPr lvl="0" algn="ctr">
              <a:defRPr/>
            </a:pPr>
            <a:r>
              <a:rPr lang="th-TH" sz="4401" b="1" dirty="0">
                <a:solidFill>
                  <a:srgbClr val="0000CC"/>
                </a:solidFill>
                <a:latin typeface="TH SarabunPSK" pitchFamily="34" charset="-34"/>
                <a:cs typeface="TH SarabunPSK" pitchFamily="34" charset="-34"/>
              </a:rPr>
              <a:t>ประธานสั่งการ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09ED2B8-FF41-407E-B69D-9F142E856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040" y="98843"/>
            <a:ext cx="2875632" cy="3597154"/>
          </a:xfrm>
          <a:prstGeom prst="rect">
            <a:avLst/>
          </a:prstGeom>
        </p:spPr>
      </p:pic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C7861BF3-1F9A-6B79-06C0-59A60F1D4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59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15337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79995AD-6272-4E75-9AEE-904390F5A258}"/>
              </a:ext>
            </a:extLst>
          </p:cNvPr>
          <p:cNvSpPr txBox="1"/>
          <p:nvPr/>
        </p:nvSpPr>
        <p:spPr>
          <a:xfrm>
            <a:off x="70754" y="478236"/>
            <a:ext cx="8413370" cy="9258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3169"/>
              </a:lnSpc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ข้อสั่งการ </a:t>
            </a:r>
            <a:r>
              <a:rPr lang="th-TH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พล.ต.อ.กิตติ์รัฐ พันธุ์เพ็ชร์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รอง ผบ.ตร. / ประธาน</a:t>
            </a:r>
          </a:p>
          <a:p>
            <a:pPr algn="ctr">
              <a:lnSpc>
                <a:spcPts val="3169"/>
              </a:lnSpc>
              <a:defRPr/>
            </a:pPr>
            <a:r>
              <a:rPr lang="th-TH" sz="3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คณะกรรมการเร่งรัดและติดตามผลการใช้จ่ายงบประมาณ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 30 พ.ค.66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87E03929-7AE7-4A1A-B143-73DFE33674A0}"/>
              </a:ext>
            </a:extLst>
          </p:cNvPr>
          <p:cNvSpPr txBox="1"/>
          <p:nvPr/>
        </p:nvSpPr>
        <p:spPr>
          <a:xfrm>
            <a:off x="6995408" y="72374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.1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59B9D9BE-5043-C175-D82C-7B6788C8B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6</a:t>
            </a:fld>
            <a:endParaRPr lang="th-TH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4BA9E8C-2F69-4388-81C2-3261DC3B0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60" y="122965"/>
            <a:ext cx="1114037" cy="1393559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3D81CC9-689E-45A8-9CC3-99EB8B3103D7}"/>
              </a:ext>
            </a:extLst>
          </p:cNvPr>
          <p:cNvSpPr txBox="1"/>
          <p:nvPr/>
        </p:nvSpPr>
        <p:spPr>
          <a:xfrm>
            <a:off x="-28136" y="1563015"/>
            <a:ext cx="9934136" cy="5749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ts val="3400"/>
              </a:lnSpc>
            </a:pPr>
            <a:r>
              <a:rPr lang="en-US" sz="26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1.</a:t>
            </a:r>
            <a:r>
              <a:rPr lang="th-TH" sz="26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</a:t>
            </a:r>
            <a: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รายการใดที่มีปัญหา อุปสรรค หรือข้อขัดข้อง หากเห็นว่าไม่สามารถดำเนินการจัดหาได้ ให้หัวหน้าหน่วย </a:t>
            </a:r>
            <a:b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พิจารณโดยด่วน ให้ประสาน สงป. เพื่อขออนุมัติโอนเปลี่ยนแปลงรายการตามนโยบาย ตร.ต้องมีเหตุผล </a:t>
            </a:r>
            <a:b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ความจำเป็น ม</a:t>
            </a:r>
            <a:r>
              <a:rPr lang="th-TH" sz="2600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ี</a:t>
            </a:r>
            <a: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ความพร้อมสามารถดำเนินการได้ทันที กรณีที่ขอตกลงกับสำนักงบประมาณ กรมบัญชีกลาง </a:t>
            </a:r>
            <a:b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ขออนุมัติ ครม.  ให้ประสานการปฏิบัติอย่างใกล้ชิด เพื่อหน่วยจะได้ก่อหนี้ผูกพันและเบิกจ่ายได้ทันภายใน </a:t>
            </a:r>
            <a:b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กำหนด</a:t>
            </a:r>
          </a:p>
          <a:p>
            <a:pPr algn="thaiDist">
              <a:lnSpc>
                <a:spcPts val="3400"/>
              </a:lnSpc>
            </a:pPr>
            <a:r>
              <a:rPr lang="th-TH" sz="2600" b="1" kern="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2. </a:t>
            </a:r>
            <a:r>
              <a:rPr lang="en-US" sz="2600" b="1" kern="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lang="th-TH" sz="2600" b="1" kern="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ให้ผู้บังคับบัญชาของทุกหน่วยควบคุมกำกับดูแลการปฏิบัติของเจ้าหน้าที่ผู้รับผิดชอบอย่างใกล้ชิด โดยให้มี</a:t>
            </a:r>
            <a:br>
              <a:rPr lang="th-TH" sz="2600" b="1" kern="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600" b="1" kern="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การเร่งรัดทำสัญญาก่อหนี้ผูกพัน บริหารสัญญา การจัดหาในแต่ละเรื่องให้เบิกจ่ายให้เสร็จสิ้นตาม</a:t>
            </a:r>
            <a:br>
              <a:rPr lang="th-TH" sz="2600" b="1" kern="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600" b="1" kern="8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เป้าหมาย และกรอบระยะเวลาที่กำหนดอย่างเคร่งครัด อย่าให้เกิดกรณีงบพับอย่างเด็ดขาด </a:t>
            </a:r>
          </a:p>
          <a:p>
            <a:pPr algn="thaiDist">
              <a:lnSpc>
                <a:spcPts val="3400"/>
              </a:lnSpc>
            </a:pPr>
            <a: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3.   หน่วยที่ขอรับการสนับสนุนงบประมาณรายการค่าซ่อมแซมหรือค่าปรับปรุงสิ่งก่อสร้างปีงบประมาณ พ.ศ. </a:t>
            </a:r>
            <a:b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2566 ให้ส่งรายละเอียดตามกรอบวงเงิน หลักเกณฑ์และระยะเวลาที่กำหนด จัดลำดับความสำคัญ ตาม</a:t>
            </a:r>
            <a:b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ความจำเป็นเร่งด่วน รวมทั้ง ให้ สงป. พิจารณาประสิทธิภาพในการใช้จ่าย งบประมาณของหน่วยมา</a:t>
            </a:r>
            <a:b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6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ประกอบด้วย</a:t>
            </a:r>
          </a:p>
          <a:p>
            <a:pPr algn="thaiDist">
              <a:lnSpc>
                <a:spcPts val="3400"/>
              </a:lnSpc>
            </a:pPr>
            <a:endParaRPr lang="th-TH" b="1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8228336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79995AD-6272-4E75-9AEE-904390F5A258}"/>
              </a:ext>
            </a:extLst>
          </p:cNvPr>
          <p:cNvSpPr txBox="1"/>
          <p:nvPr/>
        </p:nvSpPr>
        <p:spPr>
          <a:xfrm>
            <a:off x="70754" y="478236"/>
            <a:ext cx="8413370" cy="9258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3169"/>
              </a:lnSpc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ข้อสั่งการ </a:t>
            </a:r>
            <a:r>
              <a:rPr lang="th-TH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พล.ต.อ.กิตติ์รัฐ พันธุ์เพ็ชร์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รอง ผบ.ตร. / ประธาน</a:t>
            </a:r>
          </a:p>
          <a:p>
            <a:pPr algn="ctr">
              <a:lnSpc>
                <a:spcPts val="3169"/>
              </a:lnSpc>
              <a:defRPr/>
            </a:pPr>
            <a:r>
              <a:rPr lang="th-TH" sz="3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คณะกรรมการเร่งรัดและติดตามผลการใช้จ่ายงบประมาณ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 30 พ.ค.66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87E03929-7AE7-4A1A-B143-73DFE33674A0}"/>
              </a:ext>
            </a:extLst>
          </p:cNvPr>
          <p:cNvSpPr txBox="1"/>
          <p:nvPr/>
        </p:nvSpPr>
        <p:spPr>
          <a:xfrm>
            <a:off x="6995408" y="72374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2.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.2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59B9D9BE-5043-C175-D82C-7B6788C8B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7</a:t>
            </a:fld>
            <a:endParaRPr lang="th-TH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4BA9E8C-2F69-4388-81C2-3261DC3B0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60" y="122965"/>
            <a:ext cx="1114037" cy="1393559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76BBBBA-FB5E-438E-8CD5-5181A605B7E3}"/>
              </a:ext>
            </a:extLst>
          </p:cNvPr>
          <p:cNvSpPr txBox="1"/>
          <p:nvPr/>
        </p:nvSpPr>
        <p:spPr>
          <a:xfrm>
            <a:off x="162767" y="1533465"/>
            <a:ext cx="949783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>
              <a:lnSpc>
                <a:spcPts val="3400"/>
              </a:lnSpc>
            </a:pPr>
            <a:r>
              <a:rPr lang="th-TH" sz="2400" b="1" kern="100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4.  </a:t>
            </a:r>
            <a: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การเบิกจ่ายและการรายงานผลการใช้จ่ายงบประมาณ เพื่อเป็นค่าใช้จ่ายในการควบคุมและจัดการเลือกตั้ง</a:t>
            </a:r>
            <a:b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สมาชิกสภาผู้แทนราษฎร ภารกิจการรักษาความสงบเรียบร้อยของ ตร. (งบกลาง) ให้หน่วยบริหารงบประมาณ</a:t>
            </a:r>
            <a:b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ดังกล่าว เป็นไปตามข้อกฎหมายหรือระเบียบที่เกี่ยวข้องอย่างเคร่งครัด อย่าให้เกิดการร้องเรียนว่าผู้ปฏิบัติงาน</a:t>
            </a:r>
            <a:b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ตามแผน/คำสั่งไม่ได้รับเงินตามสิทธิ์อย่างเด็ดขาด</a:t>
            </a:r>
            <a:endParaRPr lang="en-US" sz="2400" b="1" kern="10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thaiDist">
              <a:lnSpc>
                <a:spcPts val="3400"/>
              </a:lnSpc>
            </a:pPr>
            <a:r>
              <a:rPr lang="th-TH" sz="2400" b="1" kern="100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5.  </a:t>
            </a:r>
            <a: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แบบก่อสร้างโครงการอาคารศูนย์รับแจ้งเหตุฉุกเฉินแห่งชาติ (191) 58 แห่ง ที่ สกบ. (ยธ.) กำหนดไว้ </a:t>
            </a:r>
            <a:b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เนื่องจากภูมิศาสตร์บางพื้นที่ไม่สามารถสร้างตามแบบดังกล่าวได้ ดังนั้น จึงขอให้ สกบ. (ยธ.) รับข้อสังเกตและ</a:t>
            </a:r>
            <a:b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เร่งรัดการดำเนินการให้กับหน่วยโดยเร็ว</a:t>
            </a:r>
          </a:p>
          <a:p>
            <a:pPr algn="thaiDist">
              <a:lnSpc>
                <a:spcPts val="3400"/>
              </a:lnSpc>
            </a:pPr>
            <a:r>
              <a:rPr lang="th-TH" sz="2400" b="1" kern="100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6.  </a:t>
            </a:r>
            <a: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หน่วยต้องบริหารงบประมาณค่าสาธารณูปโภคให้เพียงพอ</a:t>
            </a:r>
            <a:r>
              <a:rPr lang="th-TH" sz="2400" b="1" kern="100" dirty="0" err="1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ตลอดทั้ง</a:t>
            </a:r>
            <a: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ปี ไม่ให้มีหนี้ค่าสาธารณูปโภคค้างชำระเมื่อ</a:t>
            </a:r>
            <a:b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สิ้นปีงบประมาณ หากปรากฏว่าหน่วยใดมีหนี้ค่าสาธารณูปโภคค้างชำระ แต่ได้โอนเปลี่ยนแปลงเงินจัดสรร</a:t>
            </a:r>
            <a:b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งบประมาณไปใช้จ่ายในรายการอื่น ให้ถือเป็นความบกพร่องของหัวหน้าหน่วยที่ไม่ปฏิบัติตามระเบียบฯ และ</a:t>
            </a:r>
            <a:b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หรือคำสั่ง จะถูกพิจารณาทัณฑ์ กรณีหน่วยมีเงินเหลือจ่ายรายการค่าสาธารณูปโภค ห้ามโอนและหรือ</a:t>
            </a:r>
            <a:b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400" b="1" kern="10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เปลี่ยนไปใช้ในรายการอื่นเด็ดขาดให้ส่งคืน ตร. โดยด่วน</a:t>
            </a:r>
            <a:endParaRPr lang="th-TH" sz="2400" b="1" kern="100" dirty="0">
              <a:solidFill>
                <a:srgbClr val="000000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0205801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-22916" y="1573143"/>
            <a:ext cx="1001097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700" b="1" spc="-1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7.</a:t>
            </a: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เนื่องจากงบประมาณรายจ่ายประจำปีงบประมาณ พ.ศ. 2567 อาจล่าช้าและส่งผลให้งบประมาณ</a:t>
            </a:r>
            <a:b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พับไปเหมือนที่ผ่านมา ให้หน่วยเตรียมการดำเนินการจัดหา โดยให้มีความพร้อมที่จะเริ่มต้น</a:t>
            </a:r>
            <a:b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กระบวนการจัดหาได้ เมื่อผ่านการพิจารณาของคณะกรรมาธิการฯ เช่น ความพร้อมของแบบ</a:t>
            </a:r>
            <a:b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รูปรายการที่เหมาะสมกับพื้นที่ที่จะดำเนินการ </a:t>
            </a:r>
            <a:endParaRPr lang="th-TH" sz="2700" b="1" spc="-10" dirty="0">
              <a:solidFill>
                <a:srgbClr val="000000"/>
              </a:solidFill>
              <a:effectLst/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r>
              <a:rPr lang="th-TH" sz="27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8.   </a:t>
            </a:r>
            <a:r>
              <a:rPr lang="th-TH" sz="27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ให้ดำเนินการตามหนังสือ </a:t>
            </a: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คณะกรรมการวินิจฉัยปัญหาการจัดซื้อจัดจ้างและการบริหารพัสดุ</a:t>
            </a:r>
            <a:b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ภาครัฐ</a:t>
            </a:r>
            <a:r>
              <a:rPr lang="en-US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 </a:t>
            </a: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กรมบัญชีกลางที่ กค (</a:t>
            </a:r>
            <a:r>
              <a:rPr lang="th-TH" sz="2700" b="1" dirty="0" err="1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กวจ</a:t>
            </a: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 </a:t>
            </a:r>
            <a:r>
              <a:rPr lang="en-US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0405.2/</a:t>
            </a: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ว </a:t>
            </a:r>
            <a:r>
              <a:rPr lang="en-US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645 </a:t>
            </a: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ลงวันที่ </a:t>
            </a:r>
            <a:r>
              <a:rPr lang="en-US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21 </a:t>
            </a: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มิถุนายน </a:t>
            </a:r>
            <a:r>
              <a:rPr lang="en-US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2565</a:t>
            </a: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เรื่อง มาตรการ</a:t>
            </a:r>
            <a:b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ให้ความช่วยเหลือผู้ประกอบการในช่วงการแพร่ระบาดของโรคติดเชื้อไวรัสโค</a:t>
            </a:r>
            <a:r>
              <a:rPr lang="th-TH" sz="2700" b="1" dirty="0" err="1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โร</a:t>
            </a: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นา </a:t>
            </a:r>
            <a:r>
              <a:rPr lang="en-US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2019</a:t>
            </a:r>
            <a:b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ตามหนังสือคณะกรรมการวินิจฉัยปัญหาการจัดซื้อจัดจ้างและการบริหารพัสดุภาครัฐ ด่วนที่สุดที่ </a:t>
            </a:r>
            <a:b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กค (</a:t>
            </a:r>
            <a:r>
              <a:rPr lang="th-TH" sz="2700" b="1" dirty="0" err="1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กวจ</a:t>
            </a: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)</a:t>
            </a:r>
            <a:r>
              <a:rPr lang="en-US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0405.2/</a:t>
            </a: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ว </a:t>
            </a:r>
            <a:r>
              <a:rPr lang="en-US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693 </a:t>
            </a: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ลงวันที่ </a:t>
            </a:r>
            <a:r>
              <a:rPr lang="en-US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6 </a:t>
            </a: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สิงหาคม </a:t>
            </a:r>
            <a:r>
              <a:rPr lang="en-US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2564</a:t>
            </a: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(กรณี</a:t>
            </a:r>
            <a:r>
              <a:rPr lang="th-TH" sz="2700" b="1" dirty="0"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การคิดค่าปรับส่งมอบงานล่าช้า ร้อยละ 0)</a:t>
            </a:r>
          </a:p>
          <a:p>
            <a:pPr algn="thaiDist"/>
            <a:r>
              <a:rPr lang="th-TH" sz="27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9.  </a:t>
            </a: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ขณะนี้ได้มีการเสนอการจัดตั้งศูนย์พัฒนางานบริหารของ ตร. เพื่อขับเคลื่อนงานบริหารทั้งหมด</a:t>
            </a:r>
            <a:b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sz="2700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เพื่อให้เกิดประสิทธิภาพในการปฏิบัติงานยิ่งขึ้น </a:t>
            </a:r>
            <a:endParaRPr lang="th-TH" sz="2700" b="1" dirty="0">
              <a:solidFill>
                <a:srgbClr val="000000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79995AD-6272-4E75-9AEE-904390F5A258}"/>
              </a:ext>
            </a:extLst>
          </p:cNvPr>
          <p:cNvSpPr txBox="1"/>
          <p:nvPr/>
        </p:nvSpPr>
        <p:spPr>
          <a:xfrm>
            <a:off x="70754" y="478236"/>
            <a:ext cx="8413370" cy="9258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3169"/>
              </a:lnSpc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ข้อสั่งการ </a:t>
            </a:r>
            <a:r>
              <a:rPr lang="th-TH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พล.ต.อ.กิตติ์รัฐ พันธุ์เพ็ชร์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รอง ผบ.ตร. / ประธาน</a:t>
            </a:r>
          </a:p>
          <a:p>
            <a:pPr algn="ctr">
              <a:lnSpc>
                <a:spcPts val="3169"/>
              </a:lnSpc>
              <a:defRPr/>
            </a:pPr>
            <a:r>
              <a:rPr lang="th-TH" sz="3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คณะกรรมการเร่งรัดและติดตามผลการใช้จ่ายงบประมาณ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 30 พ.ค.66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87E03929-7AE7-4A1A-B143-73DFE33674A0}"/>
              </a:ext>
            </a:extLst>
          </p:cNvPr>
          <p:cNvSpPr txBox="1"/>
          <p:nvPr/>
        </p:nvSpPr>
        <p:spPr>
          <a:xfrm>
            <a:off x="6995408" y="72374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.1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.3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59B9D9BE-5043-C175-D82C-7B6788C8B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8</a:t>
            </a:fld>
            <a:endParaRPr lang="th-TH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4BA9E8C-2F69-4388-81C2-3261DC3B0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60" y="122965"/>
            <a:ext cx="1114037" cy="139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3579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/>
          <p:cNvSpPr txBox="1"/>
          <p:nvPr/>
        </p:nvSpPr>
        <p:spPr>
          <a:xfrm>
            <a:off x="0" y="1609768"/>
            <a:ext cx="98023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10.  </a:t>
            </a:r>
            <a:r>
              <a:rPr lang="th-TH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หน่วยต่าง ๆ ที่ได้ก่อหนี้หรือดำเนินการจัดหาแล้ว มีเงินงบประมาณเหลือจ่ายจากการใช้วงเงิน</a:t>
            </a:r>
            <a:br>
              <a:rPr lang="th-TH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</a:t>
            </a:r>
            <a:r>
              <a:rPr lang="th-TH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ได้ต่ำกว่าวงเงินที่ได้รับจัดสรร ให้รีบส่งคืน ถ้าส่งช้าเกิน 7 วัน ให้ งป. ดึงกลับทันที </a:t>
            </a:r>
          </a:p>
          <a:p>
            <a:pPr algn="thaiDist"/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11.   </a:t>
            </a:r>
            <a:r>
              <a:rPr lang="th-TH" b="1" spc="-2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มอบหมายให้ พล.ต.ท.นิรันดร เหลื่อมศรี ผู้ช่วย ผบ.ตร.(บร 4) และ พล.ต.ท.ธัชชัย </a:t>
            </a:r>
            <a:r>
              <a:rPr lang="th-TH" b="1" spc="-20" dirty="0" err="1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ปิ</a:t>
            </a:r>
            <a:r>
              <a:rPr lang="th-TH" b="1" spc="-2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ตะ</a:t>
            </a:r>
            <a:r>
              <a:rPr lang="th-TH" b="1" spc="-20" dirty="0" err="1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นี</a:t>
            </a:r>
            <a:r>
              <a:rPr lang="th-TH" b="1" spc="-20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ละบุตร</a:t>
            </a:r>
            <a:r>
              <a:rPr lang="th-TH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</a:t>
            </a:r>
            <a:br>
              <a:rPr lang="th-TH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ผู้ช่วย ผบ.ตร.(บร 5) ควบคุม กำกับ ดูแลสั่งการให้เป็นไปด้วยความเรียบร้อย</a:t>
            </a:r>
            <a:endParaRPr lang="th-TH" b="1" dirty="0">
              <a:solidFill>
                <a:srgbClr val="000000"/>
              </a:solidFill>
              <a:latin typeface="TH SarabunPSK" panose="020B0500040200020003" pitchFamily="34" charset="-34"/>
              <a:ea typeface="Times New Roman" panose="02020603050405020304" pitchFamily="18" charset="0"/>
              <a:cs typeface="TH SarabunPSK" panose="020B0500040200020003" pitchFamily="34" charset="-34"/>
            </a:endParaRPr>
          </a:p>
          <a:p>
            <a:pPr algn="thaiDist"/>
            <a:r>
              <a:rPr lang="th-TH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12.   </a:t>
            </a:r>
            <a:r>
              <a:rPr lang="th-TH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ให้ทุกหน่วยถือปฏิบัติตามมติ และข้อสั่งการของการประชุมคณะกรรมการเร่งรัดและติดตามผล   </a:t>
            </a:r>
            <a:br>
              <a:rPr lang="th-TH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000000"/>
                </a:solidFill>
                <a:effectLst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       การใช้จ่ายงบประมาณของ ตร.ทุกครั้ง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D79995AD-6272-4E75-9AEE-904390F5A258}"/>
              </a:ext>
            </a:extLst>
          </p:cNvPr>
          <p:cNvSpPr txBox="1"/>
          <p:nvPr/>
        </p:nvSpPr>
        <p:spPr>
          <a:xfrm>
            <a:off x="70754" y="478236"/>
            <a:ext cx="8413370" cy="92589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>
              <a:lnSpc>
                <a:spcPts val="3169"/>
              </a:lnSpc>
              <a:defRPr/>
            </a:pP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ข้อสั่งการ </a:t>
            </a:r>
            <a:r>
              <a:rPr lang="th-TH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พล.ต.อ.กิตติ์รัฐ พันธุ์เพ็ชร์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รอง ผบ.ตร. / ประธาน</a:t>
            </a:r>
          </a:p>
          <a:p>
            <a:pPr algn="ctr">
              <a:lnSpc>
                <a:spcPts val="3169"/>
              </a:lnSpc>
              <a:defRPr/>
            </a:pPr>
            <a:r>
              <a:rPr lang="th-TH" sz="30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คณะกรรมการเร่งรัดและติดตามผลการใช้จ่ายงบประมาณ </a:t>
            </a:r>
            <a:r>
              <a:rPr lang="th-TH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 30 พ.ค.66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87E03929-7AE7-4A1A-B143-73DFE33674A0}"/>
              </a:ext>
            </a:extLst>
          </p:cNvPr>
          <p:cNvSpPr txBox="1"/>
          <p:nvPr/>
        </p:nvSpPr>
        <p:spPr>
          <a:xfrm>
            <a:off x="6995408" y="72374"/>
            <a:ext cx="1115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วาระที่ 2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.1</a:t>
            </a: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.3</a:t>
            </a:r>
          </a:p>
        </p:txBody>
      </p:sp>
      <p:sp>
        <p:nvSpPr>
          <p:cNvPr id="2" name="ตัวแทนหมายเลขสไลด์ 1">
            <a:extLst>
              <a:ext uri="{FF2B5EF4-FFF2-40B4-BE49-F238E27FC236}">
                <a16:creationId xmlns:a16="http://schemas.microsoft.com/office/drawing/2014/main" id="{59B9D9BE-5043-C175-D82C-7B6788C8B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4C49D-0483-4109-A6FF-868765E90A79}" type="slidenum">
              <a:rPr lang="th-TH" smtClean="0"/>
              <a:t>9</a:t>
            </a:fld>
            <a:endParaRPr lang="th-TH"/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4BA9E8C-2F69-4388-81C2-3261DC3B03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560" y="122965"/>
            <a:ext cx="1114037" cy="139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5132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BFFFF"/>
        </a:solidFill>
        <a:ln w="28575">
          <a:solidFill>
            <a:srgbClr val="00B0F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dirty="0"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24712</TotalTime>
  <Words>3206</Words>
  <Application>Microsoft Office PowerPoint</Application>
  <PresentationFormat>กระดาษ A4 (210x297 มม.)</PresentationFormat>
  <Paragraphs>858</Paragraphs>
  <Slides>59</Slides>
  <Notes>15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59</vt:i4>
      </vt:variant>
    </vt:vector>
  </HeadingPairs>
  <TitlesOfParts>
    <vt:vector size="68" baseType="lpstr">
      <vt:lpstr>Angsana New</vt:lpstr>
      <vt:lpstr>Arial</vt:lpstr>
      <vt:lpstr>Calibri</vt:lpstr>
      <vt:lpstr>Calibri Light</vt:lpstr>
      <vt:lpstr>Leelawadee</vt:lpstr>
      <vt:lpstr>TH SarabunIT๙</vt:lpstr>
      <vt:lpstr>TH SarabunPSK</vt:lpstr>
      <vt:lpstr>Wingdings 3</vt:lpstr>
      <vt:lpstr>2_ธีมของ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ค่าปรับปรุง ซ่อมแซมสิ่งก่อสร้าง และการจัดหาครุภัณฑ์  ให้กับ หน่วยในสังกัด ตร. ประจำปีงบประมาณ พ.ศ. 2566</vt:lpstr>
      <vt:lpstr>ข้อสั่งการ  การประชุมคณะกรรมการเร่งรัดและติดตามการใช้จ่ายงบประมาณ ของ ตร. เดือน พ.ค.66  เมื่อวันอังคารที่ 30 พ.ค.66</vt:lpstr>
      <vt:lpstr>งานนำเสนอ PowerPoint</vt:lpstr>
      <vt:lpstr>งานนำเสนอ PowerPoint</vt:lpstr>
      <vt:lpstr>งานนำเสนอ PowerPoint</vt:lpstr>
      <vt:lpstr>1.หน่วยบันทึก Excel Online และส่งคืนเงินเหลือจ่ายกลับคืน ตร. ภายใน 12 ก.ย.66</vt:lpstr>
      <vt:lpstr>งานนำเสนอ PowerPoint</vt:lpstr>
      <vt:lpstr>ตัวอย่าง PPT</vt:lpstr>
      <vt:lpstr>ซ่อมแซมอาคารที่ทำการหน่วยปฏิบัติการพิเศษ (ปนพ.เดิม) ภ.จว.มหาสารคาม  480,000 บาท </vt:lpstr>
      <vt:lpstr>ตู้เหล็ก แบบ 4 ลิ้นชัก บก.กค.ภ.4 จำนวน 3 ตู้  20,100 บาท (งบลงทุน)</vt:lpstr>
      <vt:lpstr>งานนำเสนอ PowerPoint</vt:lpstr>
      <vt:lpstr>งานนำเสนอ PowerPoint</vt:lpstr>
      <vt:lpstr>ค่าปรับปรุง ซ่อมแซมสิ่งก่อสร้าง และค่าจัดหา ซ่อมแซมครุภัณฑ์  ให้กับ หน่วยในสังกัด ตร. ประจำปีงบประมาณ พ.ศ. 2566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Pol.Col.Panupong Chobpuan</dc:creator>
  <cp:lastModifiedBy>Admin</cp:lastModifiedBy>
  <cp:revision>838</cp:revision>
  <cp:lastPrinted>2023-07-19T06:47:48Z</cp:lastPrinted>
  <dcterms:created xsi:type="dcterms:W3CDTF">2020-07-02T00:02:41Z</dcterms:created>
  <dcterms:modified xsi:type="dcterms:W3CDTF">2023-07-19T08:09:21Z</dcterms:modified>
</cp:coreProperties>
</file>